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450" r:id="rId5"/>
    <p:sldId id="256" r:id="rId6"/>
    <p:sldId id="438" r:id="rId7"/>
    <p:sldId id="445" r:id="rId8"/>
    <p:sldId id="444" r:id="rId9"/>
    <p:sldId id="447" r:id="rId10"/>
    <p:sldId id="429" r:id="rId11"/>
    <p:sldId id="405" r:id="rId12"/>
    <p:sldId id="391" r:id="rId13"/>
    <p:sldId id="406" r:id="rId14"/>
    <p:sldId id="443" r:id="rId15"/>
    <p:sldId id="274" r:id="rId16"/>
    <p:sldId id="257" r:id="rId17"/>
    <p:sldId id="432" r:id="rId18"/>
    <p:sldId id="385" r:id="rId19"/>
    <p:sldId id="431" r:id="rId20"/>
    <p:sldId id="437" r:id="rId21"/>
    <p:sldId id="348" r:id="rId22"/>
    <p:sldId id="449" r:id="rId23"/>
    <p:sldId id="258" r:id="rId24"/>
    <p:sldId id="425" r:id="rId25"/>
    <p:sldId id="448" r:id="rId26"/>
    <p:sldId id="427" r:id="rId27"/>
    <p:sldId id="428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06" autoAdjust="0"/>
    <p:restoredTop sz="94609"/>
  </p:normalViewPr>
  <p:slideViewPr>
    <p:cSldViewPr snapToGrid="0">
      <p:cViewPr>
        <p:scale>
          <a:sx n="147" d="100"/>
          <a:sy n="147" d="100"/>
        </p:scale>
        <p:origin x="-728" y="-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B5E4A-0E35-4A10-AA35-B8CEE08A5C46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C6C1F-4588-4423-8E6F-489C9C4CE5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14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CCBC1-773A-4747-AA27-B9084B7F61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9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DF18A-486F-4E79-A3E0-7017D155EE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5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DJX will be the physical hub of the IoT community in Jersey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the process of creating our own IoT data platform or which will be where the important stuff gets done!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Whilst Jersey will never command attention through volume of data points I believe that our USP can be the ability to access and combine multiple diverse data sets which would not be achievable in larger more complex cities or jurisdictions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hope to create a environment for creativity and entrepreneurism which will develop talent and businesses locally, improving citizen experience whilst building an exemplar for other places!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are some pieces of the jigsaw missing – Jersey doesn’t currently have a university, but we will forge relationships with best of breed educational establishments such as UCL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789B-F41A-5449-9233-8B0BC576DF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Bit of background – why IoT?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Digital Jersey has 3 strategic priorities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These were decided as a result of a review of best opportunities for Jersey undertaken in conjunction with KPMG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Digital Health &amp; Fintech more obvious but IoT due to growth potential, testbed opportunities and lack of barriers to entry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Improve citizen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789B-F41A-5449-9233-8B0BC576DF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 that note, a massive thank-you to Clive Poole and the UCL team for helping to organise this event… hopefully it’s just the start of a successful ongoing partnership!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789B-F41A-5449-9233-8B0BC576DF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4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are looking to increase Jersey’s portfolio of use cases all the time…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some of the </a:t>
            </a:r>
            <a:r>
              <a:rPr lang="en-US" dirty="0" err="1"/>
              <a:t>appliocations</a:t>
            </a:r>
            <a:r>
              <a:rPr lang="en-US" dirty="0"/>
              <a:t> to date: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Sony – bespoke LPWAN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Honeywell – Smart Water meters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Meteomatics</a:t>
            </a:r>
            <a:r>
              <a:rPr lang="en-US" dirty="0"/>
              <a:t> – weather drones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Jersey Royal Co. – </a:t>
            </a:r>
            <a:r>
              <a:rPr lang="en-US" dirty="0" err="1"/>
              <a:t>LoRa</a:t>
            </a:r>
            <a:r>
              <a:rPr lang="en-US" dirty="0"/>
              <a:t> nutrient sensors &amp; potato blight weather stations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789B-F41A-5449-9233-8B0BC576DF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8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789B-F41A-5449-9233-8B0BC576DF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8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E60FBA-13C5-4A72-A6FD-13CCA284B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DF3731-F5E5-4017-817B-EF9EB4D35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F853D8-0CDE-4404-A4D8-C8D0616C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030546-3B96-433B-81F9-024FD71E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F885F5-B031-412D-B0FD-7D619326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0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5BA3C6-33D6-4F6C-B0E2-90C52ABD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CCAC03-90B6-4A27-ABF9-4C9D51037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7A10D-9ADD-4557-946D-10842CDF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BB11FD-0B2C-4AAB-8FA5-25086DB7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CEA88A-0037-4E50-97B2-213127AC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44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9E0DFA-A88C-4DB1-86A1-877E3AAD7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AC399C-E7E8-4AF2-B30B-E26071C22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71835F-359E-4C31-9C90-1F075498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B0ED86-86F7-44CE-884A-A4D93A98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8D9E3C-E991-4EC1-8CD5-F4FAF569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166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_002"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CBF5CF-1DB8-5A46-871C-3CA8CF391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itle 11">
            <a:extLst>
              <a:ext uri="{FF2B5EF4-FFF2-40B4-BE49-F238E27FC236}">
                <a16:creationId xmlns:a16="http://schemas.microsoft.com/office/drawing/2014/main" xmlns="" id="{D203DC50-7C30-BF4D-B9C4-E96D9F0D0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13" y="605463"/>
            <a:ext cx="3761062" cy="9208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000">
                <a:solidFill>
                  <a:srgbClr val="01C3FF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EF9765C6-8BA0-4A49-8BCB-CCFF9A916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7351" y="605463"/>
            <a:ext cx="3761062" cy="3588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err="1"/>
              <a:t>Evelicia</a:t>
            </a:r>
            <a:r>
              <a:rPr lang="en-US" dirty="0"/>
              <a:t> </a:t>
            </a:r>
            <a:r>
              <a:rPr lang="en-US" dirty="0" err="1"/>
              <a:t>tustia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verumquo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occum</a:t>
            </a:r>
            <a:r>
              <a:rPr lang="en-US" dirty="0"/>
              <a:t> quo qui </a:t>
            </a:r>
            <a:r>
              <a:rPr lang="en-US" dirty="0" err="1"/>
              <a:t>inim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vendelicid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sum, </a:t>
            </a:r>
            <a:r>
              <a:rPr lang="en-US" dirty="0" err="1"/>
              <a:t>ommo</a:t>
            </a:r>
            <a:r>
              <a:rPr lang="en-US" dirty="0"/>
              <a:t> </a:t>
            </a:r>
            <a:r>
              <a:rPr lang="en-US" dirty="0" err="1"/>
              <a:t>blaboreium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ipit</a:t>
            </a:r>
            <a:r>
              <a:rPr lang="en-US" dirty="0"/>
              <a:t>, et </a:t>
            </a:r>
            <a:r>
              <a:rPr lang="en-US" dirty="0" err="1"/>
              <a:t>provit</a:t>
            </a:r>
            <a:r>
              <a:rPr lang="en-US" dirty="0"/>
              <a:t>,  is </a:t>
            </a:r>
            <a:r>
              <a:rPr lang="en-US" dirty="0" err="1"/>
              <a:t>explaciet</a:t>
            </a:r>
            <a:r>
              <a:rPr lang="en-US" dirty="0"/>
              <a:t> a </a:t>
            </a:r>
            <a:r>
              <a:rPr lang="en-US" dirty="0" err="1"/>
              <a:t>sundus</a:t>
            </a:r>
            <a:r>
              <a:rPr lang="en-US" dirty="0"/>
              <a:t>. </a:t>
            </a:r>
            <a:r>
              <a:rPr lang="en-US" dirty="0" err="1"/>
              <a:t>Ducime</a:t>
            </a:r>
            <a:r>
              <a:rPr lang="en-US" dirty="0"/>
              <a:t> </a:t>
            </a:r>
            <a:r>
              <a:rPr lang="en-US" dirty="0" err="1"/>
              <a:t>plabore</a:t>
            </a:r>
            <a:r>
              <a:rPr lang="en-US" dirty="0"/>
              <a:t>, </a:t>
            </a:r>
            <a:r>
              <a:rPr lang="en-US" dirty="0" err="1"/>
              <a:t>eume</a:t>
            </a:r>
            <a:r>
              <a:rPr lang="en-US" dirty="0"/>
              <a:t> vid </a:t>
            </a:r>
            <a:r>
              <a:rPr lang="en-US" dirty="0" err="1"/>
              <a:t>explandam</a:t>
            </a:r>
            <a:r>
              <a:rPr lang="en-US" dirty="0"/>
              <a:t> que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blandi</a:t>
            </a:r>
            <a:r>
              <a:rPr lang="en-US" dirty="0"/>
              <a:t> </a:t>
            </a:r>
            <a:r>
              <a:rPr lang="en-US" dirty="0" err="1"/>
              <a:t>dolupie</a:t>
            </a:r>
            <a:r>
              <a:rPr lang="en-US" dirty="0"/>
              <a:t> </a:t>
            </a:r>
            <a:r>
              <a:rPr lang="en-US" dirty="0" err="1"/>
              <a:t>nihitat</a:t>
            </a:r>
            <a:r>
              <a:rPr lang="en-US" dirty="0"/>
              <a:t> </a:t>
            </a:r>
            <a:r>
              <a:rPr lang="en-US" dirty="0" err="1"/>
              <a:t>ibustib</a:t>
            </a:r>
            <a:r>
              <a:rPr lang="en-US" dirty="0"/>
              <a:t> </a:t>
            </a:r>
            <a:r>
              <a:rPr lang="en-US" dirty="0" err="1"/>
              <a:t>usaped</a:t>
            </a:r>
            <a:r>
              <a:rPr lang="en-US" dirty="0"/>
              <a:t> </a:t>
            </a:r>
            <a:r>
              <a:rPr lang="en-US" dirty="0" err="1"/>
              <a:t>maionsequam</a:t>
            </a:r>
            <a:r>
              <a:rPr lang="en-US" dirty="0"/>
              <a:t>, </a:t>
            </a:r>
            <a:r>
              <a:rPr lang="en-US" dirty="0" err="1"/>
              <a:t>odignis</a:t>
            </a:r>
            <a:r>
              <a:rPr lang="en-US" dirty="0"/>
              <a:t> ex </a:t>
            </a:r>
            <a:r>
              <a:rPr lang="en-US" dirty="0" err="1"/>
              <a:t>eos</a:t>
            </a:r>
            <a:r>
              <a:rPr lang="en-US" dirty="0"/>
              <a:t> </a:t>
            </a:r>
            <a:r>
              <a:rPr lang="en-US" dirty="0" err="1"/>
              <a:t>explaut</a:t>
            </a:r>
            <a:r>
              <a:rPr lang="en-US" dirty="0"/>
              <a:t> aces event </a:t>
            </a:r>
            <a:r>
              <a:rPr lang="en-US" dirty="0" err="1"/>
              <a:t>omnime</a:t>
            </a:r>
            <a:r>
              <a:rPr lang="en-US" dirty="0"/>
              <a:t> nobis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optas</a:t>
            </a:r>
            <a:r>
              <a:rPr lang="en-US" dirty="0"/>
              <a:t> et qui cores </a:t>
            </a:r>
            <a:r>
              <a:rPr lang="en-US" dirty="0" err="1"/>
              <a:t>vendusanit</a:t>
            </a:r>
            <a:r>
              <a:rPr lang="en-US" dirty="0"/>
              <a:t> </a:t>
            </a:r>
            <a:r>
              <a:rPr lang="en-US" dirty="0" err="1"/>
              <a:t>asped</a:t>
            </a:r>
            <a:r>
              <a:rPr lang="en-US" dirty="0"/>
              <a:t> qui </a:t>
            </a:r>
            <a:r>
              <a:rPr lang="en-US" dirty="0" err="1"/>
              <a:t>comnimaio</a:t>
            </a:r>
            <a:r>
              <a:rPr lang="en-US" dirty="0"/>
              <a:t> </a:t>
            </a:r>
            <a:r>
              <a:rPr lang="en-US" dirty="0" err="1"/>
              <a:t>esciam</a:t>
            </a:r>
            <a:r>
              <a:rPr lang="en-US" dirty="0"/>
              <a:t> </a:t>
            </a:r>
            <a:r>
              <a:rPr lang="en-US" dirty="0" err="1"/>
              <a:t>fugia</a:t>
            </a:r>
            <a:r>
              <a:rPr lang="en-US" dirty="0"/>
              <a:t> nobis ad ma </a:t>
            </a:r>
            <a:r>
              <a:rPr lang="en-US" dirty="0" err="1"/>
              <a:t>volorum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nus </a:t>
            </a:r>
            <a:r>
              <a:rPr lang="en-US" dirty="0" err="1"/>
              <a:t>quamus</a:t>
            </a:r>
            <a:r>
              <a:rPr lang="en-US" dirty="0"/>
              <a:t> </a:t>
            </a:r>
            <a:r>
              <a:rPr lang="en-US" dirty="0" err="1"/>
              <a:t>consequatior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cus</a:t>
            </a:r>
            <a:r>
              <a:rPr lang="en-US" dirty="0"/>
              <a:t> maxim </a:t>
            </a:r>
            <a:r>
              <a:rPr lang="en-US" dirty="0" err="1"/>
              <a:t>remolup</a:t>
            </a:r>
            <a:r>
              <a:rPr lang="en-US" dirty="0"/>
              <a:t> </a:t>
            </a:r>
            <a:r>
              <a:rPr lang="en-US" dirty="0" err="1"/>
              <a:t>taspedicil</a:t>
            </a:r>
            <a:r>
              <a:rPr lang="en-US" dirty="0"/>
              <a:t> </a:t>
            </a:r>
            <a:r>
              <a:rPr lang="en-US" dirty="0" err="1"/>
              <a:t>eossit</a:t>
            </a:r>
            <a:r>
              <a:rPr lang="en-US" dirty="0"/>
              <a:t> </a:t>
            </a:r>
            <a:r>
              <a:rPr lang="en-US" dirty="0" err="1"/>
              <a:t>delicaeri</a:t>
            </a:r>
            <a:r>
              <a:rPr lang="en-US" dirty="0"/>
              <a:t> od que </a:t>
            </a:r>
            <a:r>
              <a:rPr lang="en-US" dirty="0" err="1"/>
              <a:t>nusdae</a:t>
            </a:r>
            <a:r>
              <a:rPr lang="en-US" dirty="0"/>
              <a:t> </a:t>
            </a:r>
            <a:r>
              <a:rPr lang="en-US" dirty="0" err="1"/>
              <a:t>simillabo</a:t>
            </a:r>
            <a:r>
              <a:rPr lang="en-US" dirty="0"/>
              <a:t>. </a:t>
            </a:r>
            <a:r>
              <a:rPr lang="en-US" dirty="0" err="1"/>
              <a:t>Ovit</a:t>
            </a:r>
            <a:r>
              <a:rPr lang="en-US" dirty="0"/>
              <a:t> el in net </a:t>
            </a:r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etur</a:t>
            </a:r>
            <a:r>
              <a:rPr lang="en-US" dirty="0"/>
              <a:t>? </a:t>
            </a:r>
            <a:r>
              <a:rPr lang="en-US" dirty="0" err="1"/>
              <a:t>Sita</a:t>
            </a:r>
            <a:r>
              <a:rPr lang="en-US" dirty="0"/>
              <a:t> </a:t>
            </a:r>
            <a:r>
              <a:rPr lang="en-US" dirty="0" err="1"/>
              <a:t>velenturia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mi, sit </a:t>
            </a:r>
            <a:r>
              <a:rPr lang="en-US" dirty="0" err="1"/>
              <a:t>exped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hitibus</a:t>
            </a:r>
            <a:r>
              <a:rPr lang="en-US" dirty="0"/>
              <a:t>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hariant</a:t>
            </a:r>
            <a:r>
              <a:rPr lang="en-US" dirty="0"/>
              <a:t> lab </a:t>
            </a:r>
            <a:r>
              <a:rPr lang="en-US" dirty="0" err="1"/>
              <a:t>ipicim</a:t>
            </a:r>
            <a:r>
              <a:rPr lang="en-US" dirty="0"/>
              <a:t> </a:t>
            </a:r>
            <a:r>
              <a:rPr lang="en-US" dirty="0" err="1"/>
              <a:t>Sita</a:t>
            </a:r>
            <a:r>
              <a:rPr lang="en-US" dirty="0"/>
              <a:t> </a:t>
            </a:r>
            <a:r>
              <a:rPr lang="en-US" dirty="0" err="1"/>
              <a:t>velenturia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mi, sit </a:t>
            </a:r>
            <a:r>
              <a:rPr lang="en-US" dirty="0" err="1"/>
              <a:t>exped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hitibus</a:t>
            </a:r>
            <a:r>
              <a:rPr lang="en-US" dirty="0"/>
              <a:t>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hariant</a:t>
            </a:r>
            <a:r>
              <a:rPr lang="en-US" dirty="0"/>
              <a:t> lab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5A04B14B-46ED-7D49-A8A7-6630F3B703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812" y="1526301"/>
            <a:ext cx="3761062" cy="2667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err="1"/>
              <a:t>Evelicia</a:t>
            </a:r>
            <a:r>
              <a:rPr lang="en-US" dirty="0"/>
              <a:t> </a:t>
            </a:r>
            <a:r>
              <a:rPr lang="en-US" dirty="0" err="1"/>
              <a:t>tustia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verumquo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occum</a:t>
            </a:r>
            <a:r>
              <a:rPr lang="en-US" dirty="0"/>
              <a:t> quo qui </a:t>
            </a:r>
            <a:r>
              <a:rPr lang="en-US" dirty="0" err="1"/>
              <a:t>inim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vendelicid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sum, </a:t>
            </a:r>
            <a:r>
              <a:rPr lang="en-US" dirty="0" err="1"/>
              <a:t>ommo</a:t>
            </a:r>
            <a:r>
              <a:rPr lang="en-US" dirty="0"/>
              <a:t> </a:t>
            </a:r>
            <a:r>
              <a:rPr lang="en-US" dirty="0" err="1"/>
              <a:t>blaboreium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ipit</a:t>
            </a:r>
            <a:r>
              <a:rPr lang="en-US" dirty="0"/>
              <a:t>, et </a:t>
            </a:r>
            <a:r>
              <a:rPr lang="en-US" dirty="0" err="1"/>
              <a:t>provit</a:t>
            </a:r>
            <a:r>
              <a:rPr lang="en-US" dirty="0"/>
              <a:t>, is </a:t>
            </a:r>
            <a:r>
              <a:rPr lang="en-US" dirty="0" err="1"/>
              <a:t>explaciet</a:t>
            </a:r>
            <a:r>
              <a:rPr lang="en-US" dirty="0"/>
              <a:t> a </a:t>
            </a:r>
            <a:r>
              <a:rPr lang="en-US" dirty="0" err="1"/>
              <a:t>sundus</a:t>
            </a:r>
            <a:r>
              <a:rPr lang="en-US" dirty="0"/>
              <a:t>. </a:t>
            </a:r>
            <a:r>
              <a:rPr lang="en-US" dirty="0" err="1"/>
              <a:t>Ducime</a:t>
            </a:r>
            <a:r>
              <a:rPr lang="en-US" dirty="0"/>
              <a:t> </a:t>
            </a:r>
            <a:r>
              <a:rPr lang="en-US" dirty="0" err="1"/>
              <a:t>plabore</a:t>
            </a:r>
            <a:r>
              <a:rPr lang="en-US" dirty="0"/>
              <a:t>, </a:t>
            </a:r>
            <a:r>
              <a:rPr lang="en-US" dirty="0" err="1"/>
              <a:t>eume</a:t>
            </a:r>
            <a:r>
              <a:rPr lang="en-US" dirty="0"/>
              <a:t> vid </a:t>
            </a:r>
            <a:r>
              <a:rPr lang="en-US" dirty="0" err="1"/>
              <a:t>explandam</a:t>
            </a:r>
            <a:r>
              <a:rPr lang="en-US" dirty="0"/>
              <a:t> que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blandi</a:t>
            </a:r>
            <a:r>
              <a:rPr lang="en-US" dirty="0"/>
              <a:t> </a:t>
            </a:r>
            <a:r>
              <a:rPr lang="en-US" dirty="0" err="1"/>
              <a:t>dolupie</a:t>
            </a:r>
            <a:r>
              <a:rPr lang="en-US" dirty="0"/>
              <a:t> </a:t>
            </a:r>
            <a:r>
              <a:rPr lang="en-US" dirty="0" err="1"/>
              <a:t>nihitat</a:t>
            </a:r>
            <a:r>
              <a:rPr lang="en-US" dirty="0"/>
              <a:t> </a:t>
            </a:r>
            <a:r>
              <a:rPr lang="en-US" dirty="0" err="1"/>
              <a:t>ibustib</a:t>
            </a:r>
            <a:r>
              <a:rPr lang="en-US" dirty="0"/>
              <a:t> </a:t>
            </a:r>
            <a:r>
              <a:rPr lang="en-US" dirty="0" err="1"/>
              <a:t>usaped</a:t>
            </a:r>
            <a:r>
              <a:rPr lang="en-US" dirty="0"/>
              <a:t> </a:t>
            </a:r>
            <a:r>
              <a:rPr lang="en-US" dirty="0" err="1"/>
              <a:t>maionsequam</a:t>
            </a:r>
            <a:r>
              <a:rPr lang="en-US" dirty="0"/>
              <a:t>, </a:t>
            </a:r>
            <a:r>
              <a:rPr lang="en-US" dirty="0" err="1"/>
              <a:t>odignis</a:t>
            </a:r>
            <a:r>
              <a:rPr lang="en-US" dirty="0"/>
              <a:t> ex </a:t>
            </a:r>
            <a:r>
              <a:rPr lang="en-US" dirty="0" err="1"/>
              <a:t>eos</a:t>
            </a:r>
            <a:r>
              <a:rPr lang="en-US" dirty="0"/>
              <a:t> </a:t>
            </a:r>
            <a:r>
              <a:rPr lang="en-US" dirty="0" err="1"/>
              <a:t>explaut</a:t>
            </a:r>
            <a:r>
              <a:rPr lang="en-US" dirty="0"/>
              <a:t> aces event </a:t>
            </a:r>
            <a:r>
              <a:rPr lang="en-US" dirty="0" err="1"/>
              <a:t>omnime</a:t>
            </a:r>
            <a:r>
              <a:rPr lang="en-US" dirty="0"/>
              <a:t> nobis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optas</a:t>
            </a:r>
            <a:r>
              <a:rPr lang="en-US" dirty="0"/>
              <a:t> et qui cores </a:t>
            </a:r>
            <a:r>
              <a:rPr lang="en-US" dirty="0" err="1"/>
              <a:t>vendusanit</a:t>
            </a:r>
            <a:r>
              <a:rPr lang="en-US" dirty="0"/>
              <a:t> </a:t>
            </a:r>
            <a:r>
              <a:rPr lang="en-US" dirty="0" err="1"/>
              <a:t>asped</a:t>
            </a:r>
            <a:r>
              <a:rPr lang="en-US" dirty="0"/>
              <a:t> qui </a:t>
            </a:r>
            <a:r>
              <a:rPr lang="en-US" dirty="0" err="1"/>
              <a:t>comnimaio</a:t>
            </a:r>
            <a:r>
              <a:rPr lang="en-US" dirty="0"/>
              <a:t> </a:t>
            </a:r>
            <a:r>
              <a:rPr lang="en-US" dirty="0" err="1"/>
              <a:t>esciam</a:t>
            </a:r>
            <a:r>
              <a:rPr lang="en-US" dirty="0"/>
              <a:t> </a:t>
            </a:r>
            <a:r>
              <a:rPr lang="en-US" dirty="0" err="1"/>
              <a:t>fugia</a:t>
            </a:r>
            <a:r>
              <a:rPr lang="en-US" dirty="0"/>
              <a:t> nobis ad ma </a:t>
            </a:r>
            <a:r>
              <a:rPr lang="en-US" dirty="0" err="1"/>
              <a:t>volorum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nus </a:t>
            </a:r>
            <a:r>
              <a:rPr lang="en-US" dirty="0" err="1"/>
              <a:t>quamus</a:t>
            </a:r>
            <a:r>
              <a:rPr lang="en-US" dirty="0"/>
              <a:t> </a:t>
            </a:r>
            <a:r>
              <a:rPr lang="en-US" dirty="0" err="1"/>
              <a:t>consequatior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cus</a:t>
            </a:r>
            <a:r>
              <a:rPr lang="en-US" dirty="0"/>
              <a:t> maxim </a:t>
            </a:r>
            <a:r>
              <a:rPr lang="en-US" dirty="0" err="1"/>
              <a:t>remolup</a:t>
            </a:r>
            <a:r>
              <a:rPr lang="en-US" dirty="0"/>
              <a:t> </a:t>
            </a:r>
            <a:r>
              <a:rPr lang="en-US" dirty="0" err="1"/>
              <a:t>taspedicil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30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577385-6BC5-E243-8AB3-6148DFE81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37" y="0"/>
            <a:ext cx="9144000" cy="51435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6ECF1B10-F84B-C14F-A203-AFE5B3299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7353" y="605463"/>
            <a:ext cx="3641834" cy="35881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xmlns="" id="{C704BEC6-4A61-A148-935F-2161BECA4E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13" y="605463"/>
            <a:ext cx="3761062" cy="9208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859F4A98-C76B-584D-BA3F-E405CFCE28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813" y="1557831"/>
            <a:ext cx="3761062" cy="281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xmlns="" id="{20F095AB-99F0-9147-9E37-78FDD3379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812" y="1870678"/>
            <a:ext cx="3761062" cy="2322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4179748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hite_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88CF18-AAD7-0849-9D9D-4AE35682C9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6ECF1B10-F84B-C14F-A203-AFE5B3299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7353" y="605463"/>
            <a:ext cx="3641834" cy="35881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xmlns="" id="{5125DC37-6210-9F4F-BE98-13EB11C033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702" y="605461"/>
            <a:ext cx="1180439" cy="164112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AD0EFCF2-966C-FA49-8DC5-520DCA6167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25872" y="605461"/>
            <a:ext cx="2581109" cy="164112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xmlns="" id="{5899EBB6-C118-DC4B-BEAF-1E0174AE98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985" y="2475188"/>
            <a:ext cx="2576180" cy="17184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xmlns="" id="{D7077211-A7D1-214D-891D-E045F3EF71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6542" y="2475187"/>
            <a:ext cx="1180439" cy="17184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0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hite_002"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CBF5CF-1DB8-5A46-871C-3CA8CF391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itle 11">
            <a:extLst>
              <a:ext uri="{FF2B5EF4-FFF2-40B4-BE49-F238E27FC236}">
                <a16:creationId xmlns:a16="http://schemas.microsoft.com/office/drawing/2014/main" xmlns="" id="{D203DC50-7C30-BF4D-B9C4-E96D9F0D0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813" y="605463"/>
            <a:ext cx="3761062" cy="9208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000">
                <a:solidFill>
                  <a:srgbClr val="01C3FF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EF9765C6-8BA0-4A49-8BCB-CCFF9A916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7351" y="605463"/>
            <a:ext cx="3761062" cy="3588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err="1"/>
              <a:t>Evelicia</a:t>
            </a:r>
            <a:r>
              <a:rPr lang="en-US" dirty="0"/>
              <a:t> </a:t>
            </a:r>
            <a:r>
              <a:rPr lang="en-US" dirty="0" err="1"/>
              <a:t>tustia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verumquo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occum</a:t>
            </a:r>
            <a:r>
              <a:rPr lang="en-US" dirty="0"/>
              <a:t> quo qui </a:t>
            </a:r>
            <a:r>
              <a:rPr lang="en-US" dirty="0" err="1"/>
              <a:t>inim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vendelicid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sum, </a:t>
            </a:r>
            <a:r>
              <a:rPr lang="en-US" dirty="0" err="1"/>
              <a:t>ommo</a:t>
            </a:r>
            <a:r>
              <a:rPr lang="en-US" dirty="0"/>
              <a:t> </a:t>
            </a:r>
            <a:r>
              <a:rPr lang="en-US" dirty="0" err="1"/>
              <a:t>blaboreium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ipit</a:t>
            </a:r>
            <a:r>
              <a:rPr lang="en-US" dirty="0"/>
              <a:t>, et </a:t>
            </a:r>
            <a:r>
              <a:rPr lang="en-US" dirty="0" err="1"/>
              <a:t>provit</a:t>
            </a:r>
            <a:r>
              <a:rPr lang="en-US" dirty="0"/>
              <a:t>,  is </a:t>
            </a:r>
            <a:r>
              <a:rPr lang="en-US" dirty="0" err="1"/>
              <a:t>explaciet</a:t>
            </a:r>
            <a:r>
              <a:rPr lang="en-US" dirty="0"/>
              <a:t> a </a:t>
            </a:r>
            <a:r>
              <a:rPr lang="en-US" dirty="0" err="1"/>
              <a:t>sundus</a:t>
            </a:r>
            <a:r>
              <a:rPr lang="en-US" dirty="0"/>
              <a:t>. </a:t>
            </a:r>
            <a:r>
              <a:rPr lang="en-US" dirty="0" err="1"/>
              <a:t>Ducime</a:t>
            </a:r>
            <a:r>
              <a:rPr lang="en-US" dirty="0"/>
              <a:t> </a:t>
            </a:r>
            <a:r>
              <a:rPr lang="en-US" dirty="0" err="1"/>
              <a:t>plabore</a:t>
            </a:r>
            <a:r>
              <a:rPr lang="en-US" dirty="0"/>
              <a:t>, </a:t>
            </a:r>
            <a:r>
              <a:rPr lang="en-US" dirty="0" err="1"/>
              <a:t>eume</a:t>
            </a:r>
            <a:r>
              <a:rPr lang="en-US" dirty="0"/>
              <a:t> vid </a:t>
            </a:r>
            <a:r>
              <a:rPr lang="en-US" dirty="0" err="1"/>
              <a:t>explandam</a:t>
            </a:r>
            <a:r>
              <a:rPr lang="en-US" dirty="0"/>
              <a:t> que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blandi</a:t>
            </a:r>
            <a:r>
              <a:rPr lang="en-US" dirty="0"/>
              <a:t> </a:t>
            </a:r>
            <a:r>
              <a:rPr lang="en-US" dirty="0" err="1"/>
              <a:t>dolupie</a:t>
            </a:r>
            <a:r>
              <a:rPr lang="en-US" dirty="0"/>
              <a:t> </a:t>
            </a:r>
            <a:r>
              <a:rPr lang="en-US" dirty="0" err="1"/>
              <a:t>nihitat</a:t>
            </a:r>
            <a:r>
              <a:rPr lang="en-US" dirty="0"/>
              <a:t> </a:t>
            </a:r>
            <a:r>
              <a:rPr lang="en-US" dirty="0" err="1"/>
              <a:t>ibustib</a:t>
            </a:r>
            <a:r>
              <a:rPr lang="en-US" dirty="0"/>
              <a:t> </a:t>
            </a:r>
            <a:r>
              <a:rPr lang="en-US" dirty="0" err="1"/>
              <a:t>usaped</a:t>
            </a:r>
            <a:r>
              <a:rPr lang="en-US" dirty="0"/>
              <a:t> </a:t>
            </a:r>
            <a:r>
              <a:rPr lang="en-US" dirty="0" err="1"/>
              <a:t>maionsequam</a:t>
            </a:r>
            <a:r>
              <a:rPr lang="en-US" dirty="0"/>
              <a:t>, </a:t>
            </a:r>
            <a:r>
              <a:rPr lang="en-US" dirty="0" err="1"/>
              <a:t>odignis</a:t>
            </a:r>
            <a:r>
              <a:rPr lang="en-US" dirty="0"/>
              <a:t> ex </a:t>
            </a:r>
            <a:r>
              <a:rPr lang="en-US" dirty="0" err="1"/>
              <a:t>eos</a:t>
            </a:r>
            <a:r>
              <a:rPr lang="en-US" dirty="0"/>
              <a:t> </a:t>
            </a:r>
            <a:r>
              <a:rPr lang="en-US" dirty="0" err="1"/>
              <a:t>explaut</a:t>
            </a:r>
            <a:r>
              <a:rPr lang="en-US" dirty="0"/>
              <a:t> aces event </a:t>
            </a:r>
            <a:r>
              <a:rPr lang="en-US" dirty="0" err="1"/>
              <a:t>omnime</a:t>
            </a:r>
            <a:r>
              <a:rPr lang="en-US" dirty="0"/>
              <a:t> nobis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optas</a:t>
            </a:r>
            <a:r>
              <a:rPr lang="en-US" dirty="0"/>
              <a:t> et qui cores </a:t>
            </a:r>
            <a:r>
              <a:rPr lang="en-US" dirty="0" err="1"/>
              <a:t>vendusanit</a:t>
            </a:r>
            <a:r>
              <a:rPr lang="en-US" dirty="0"/>
              <a:t> </a:t>
            </a:r>
            <a:r>
              <a:rPr lang="en-US" dirty="0" err="1"/>
              <a:t>asped</a:t>
            </a:r>
            <a:r>
              <a:rPr lang="en-US" dirty="0"/>
              <a:t> qui </a:t>
            </a:r>
            <a:r>
              <a:rPr lang="en-US" dirty="0" err="1"/>
              <a:t>comnimaio</a:t>
            </a:r>
            <a:r>
              <a:rPr lang="en-US" dirty="0"/>
              <a:t> </a:t>
            </a:r>
            <a:r>
              <a:rPr lang="en-US" dirty="0" err="1"/>
              <a:t>esciam</a:t>
            </a:r>
            <a:r>
              <a:rPr lang="en-US" dirty="0"/>
              <a:t> </a:t>
            </a:r>
            <a:r>
              <a:rPr lang="en-US" dirty="0" err="1"/>
              <a:t>fugia</a:t>
            </a:r>
            <a:r>
              <a:rPr lang="en-US" dirty="0"/>
              <a:t> nobis ad ma </a:t>
            </a:r>
            <a:r>
              <a:rPr lang="en-US" dirty="0" err="1"/>
              <a:t>volorum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nus </a:t>
            </a:r>
            <a:r>
              <a:rPr lang="en-US" dirty="0" err="1"/>
              <a:t>quamus</a:t>
            </a:r>
            <a:r>
              <a:rPr lang="en-US" dirty="0"/>
              <a:t> </a:t>
            </a:r>
            <a:r>
              <a:rPr lang="en-US" dirty="0" err="1"/>
              <a:t>consequatior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cus</a:t>
            </a:r>
            <a:r>
              <a:rPr lang="en-US" dirty="0"/>
              <a:t> maxim </a:t>
            </a:r>
            <a:r>
              <a:rPr lang="en-US" dirty="0" err="1"/>
              <a:t>remolup</a:t>
            </a:r>
            <a:r>
              <a:rPr lang="en-US" dirty="0"/>
              <a:t> </a:t>
            </a:r>
            <a:r>
              <a:rPr lang="en-US" dirty="0" err="1"/>
              <a:t>taspedicil</a:t>
            </a:r>
            <a:r>
              <a:rPr lang="en-US" dirty="0"/>
              <a:t> </a:t>
            </a:r>
            <a:r>
              <a:rPr lang="en-US" dirty="0" err="1"/>
              <a:t>eossit</a:t>
            </a:r>
            <a:r>
              <a:rPr lang="en-US" dirty="0"/>
              <a:t> </a:t>
            </a:r>
            <a:r>
              <a:rPr lang="en-US" dirty="0" err="1"/>
              <a:t>delicaeri</a:t>
            </a:r>
            <a:r>
              <a:rPr lang="en-US" dirty="0"/>
              <a:t> od que </a:t>
            </a:r>
            <a:r>
              <a:rPr lang="en-US" dirty="0" err="1"/>
              <a:t>nusdae</a:t>
            </a:r>
            <a:r>
              <a:rPr lang="en-US" dirty="0"/>
              <a:t> </a:t>
            </a:r>
            <a:r>
              <a:rPr lang="en-US" dirty="0" err="1"/>
              <a:t>simillabo</a:t>
            </a:r>
            <a:r>
              <a:rPr lang="en-US" dirty="0"/>
              <a:t>. </a:t>
            </a:r>
            <a:r>
              <a:rPr lang="en-US" dirty="0" err="1"/>
              <a:t>Ovit</a:t>
            </a:r>
            <a:r>
              <a:rPr lang="en-US" dirty="0"/>
              <a:t> el in net </a:t>
            </a:r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etur</a:t>
            </a:r>
            <a:r>
              <a:rPr lang="en-US" dirty="0"/>
              <a:t>? </a:t>
            </a:r>
            <a:r>
              <a:rPr lang="en-US" dirty="0" err="1"/>
              <a:t>Sita</a:t>
            </a:r>
            <a:r>
              <a:rPr lang="en-US" dirty="0"/>
              <a:t> </a:t>
            </a:r>
            <a:r>
              <a:rPr lang="en-US" dirty="0" err="1"/>
              <a:t>velenturia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mi, sit </a:t>
            </a:r>
            <a:r>
              <a:rPr lang="en-US" dirty="0" err="1"/>
              <a:t>exped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hitibus</a:t>
            </a:r>
            <a:r>
              <a:rPr lang="en-US" dirty="0"/>
              <a:t>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hariant</a:t>
            </a:r>
            <a:r>
              <a:rPr lang="en-US" dirty="0"/>
              <a:t> lab </a:t>
            </a:r>
            <a:r>
              <a:rPr lang="en-US" dirty="0" err="1"/>
              <a:t>ipicim</a:t>
            </a:r>
            <a:r>
              <a:rPr lang="en-US" dirty="0"/>
              <a:t> </a:t>
            </a:r>
            <a:r>
              <a:rPr lang="en-US" dirty="0" err="1"/>
              <a:t>Sita</a:t>
            </a:r>
            <a:r>
              <a:rPr lang="en-US" dirty="0"/>
              <a:t> </a:t>
            </a:r>
            <a:r>
              <a:rPr lang="en-US" dirty="0" err="1"/>
              <a:t>velenturia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mi, sit </a:t>
            </a:r>
            <a:r>
              <a:rPr lang="en-US" dirty="0" err="1"/>
              <a:t>exped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hitibus</a:t>
            </a:r>
            <a:r>
              <a:rPr lang="en-US" dirty="0"/>
              <a:t>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hariant</a:t>
            </a:r>
            <a:r>
              <a:rPr lang="en-US" dirty="0"/>
              <a:t> lab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5A04B14B-46ED-7D49-A8A7-6630F3B703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812" y="1526301"/>
            <a:ext cx="3761062" cy="2667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5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err="1"/>
              <a:t>Evelicia</a:t>
            </a:r>
            <a:r>
              <a:rPr lang="en-US" dirty="0"/>
              <a:t> </a:t>
            </a:r>
            <a:r>
              <a:rPr lang="en-US" dirty="0" err="1"/>
              <a:t>tustia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et </a:t>
            </a:r>
            <a:r>
              <a:rPr lang="en-US" dirty="0" err="1"/>
              <a:t>verumquo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occum</a:t>
            </a:r>
            <a:r>
              <a:rPr lang="en-US" dirty="0"/>
              <a:t> quo qui </a:t>
            </a:r>
            <a:r>
              <a:rPr lang="en-US" dirty="0" err="1"/>
              <a:t>inim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vendelicid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voluptur</a:t>
            </a:r>
            <a:r>
              <a:rPr lang="en-US" dirty="0"/>
              <a:t> sum, </a:t>
            </a:r>
            <a:r>
              <a:rPr lang="en-US" dirty="0" err="1"/>
              <a:t>ommo</a:t>
            </a:r>
            <a:r>
              <a:rPr lang="en-US" dirty="0"/>
              <a:t> </a:t>
            </a:r>
            <a:r>
              <a:rPr lang="en-US" dirty="0" err="1"/>
              <a:t>blaboreium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ipit</a:t>
            </a:r>
            <a:r>
              <a:rPr lang="en-US" dirty="0"/>
              <a:t>, et </a:t>
            </a:r>
            <a:r>
              <a:rPr lang="en-US" dirty="0" err="1"/>
              <a:t>provit</a:t>
            </a:r>
            <a:r>
              <a:rPr lang="en-US" dirty="0"/>
              <a:t>, is </a:t>
            </a:r>
            <a:r>
              <a:rPr lang="en-US" dirty="0" err="1"/>
              <a:t>explaciet</a:t>
            </a:r>
            <a:r>
              <a:rPr lang="en-US" dirty="0"/>
              <a:t> a </a:t>
            </a:r>
            <a:r>
              <a:rPr lang="en-US" dirty="0" err="1"/>
              <a:t>sundus</a:t>
            </a:r>
            <a:r>
              <a:rPr lang="en-US" dirty="0"/>
              <a:t>. </a:t>
            </a:r>
            <a:r>
              <a:rPr lang="en-US" dirty="0" err="1"/>
              <a:t>Ducime</a:t>
            </a:r>
            <a:r>
              <a:rPr lang="en-US" dirty="0"/>
              <a:t> </a:t>
            </a:r>
            <a:r>
              <a:rPr lang="en-US" dirty="0" err="1"/>
              <a:t>plabore</a:t>
            </a:r>
            <a:r>
              <a:rPr lang="en-US" dirty="0"/>
              <a:t>, </a:t>
            </a:r>
            <a:r>
              <a:rPr lang="en-US" dirty="0" err="1"/>
              <a:t>eume</a:t>
            </a:r>
            <a:r>
              <a:rPr lang="en-US" dirty="0"/>
              <a:t> vid </a:t>
            </a:r>
            <a:r>
              <a:rPr lang="en-US" dirty="0" err="1"/>
              <a:t>explandam</a:t>
            </a:r>
            <a:r>
              <a:rPr lang="en-US" dirty="0"/>
              <a:t> que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blandi</a:t>
            </a:r>
            <a:r>
              <a:rPr lang="en-US" dirty="0"/>
              <a:t> </a:t>
            </a:r>
            <a:r>
              <a:rPr lang="en-US" dirty="0" err="1"/>
              <a:t>dolupie</a:t>
            </a:r>
            <a:r>
              <a:rPr lang="en-US" dirty="0"/>
              <a:t> </a:t>
            </a:r>
            <a:r>
              <a:rPr lang="en-US" dirty="0" err="1"/>
              <a:t>nihitat</a:t>
            </a:r>
            <a:r>
              <a:rPr lang="en-US" dirty="0"/>
              <a:t> </a:t>
            </a:r>
            <a:r>
              <a:rPr lang="en-US" dirty="0" err="1"/>
              <a:t>ibustib</a:t>
            </a:r>
            <a:r>
              <a:rPr lang="en-US" dirty="0"/>
              <a:t> </a:t>
            </a:r>
            <a:r>
              <a:rPr lang="en-US" dirty="0" err="1"/>
              <a:t>usaped</a:t>
            </a:r>
            <a:r>
              <a:rPr lang="en-US" dirty="0"/>
              <a:t> </a:t>
            </a:r>
            <a:r>
              <a:rPr lang="en-US" dirty="0" err="1"/>
              <a:t>maionsequam</a:t>
            </a:r>
            <a:r>
              <a:rPr lang="en-US" dirty="0"/>
              <a:t>, </a:t>
            </a:r>
            <a:r>
              <a:rPr lang="en-US" dirty="0" err="1"/>
              <a:t>odignis</a:t>
            </a:r>
            <a:r>
              <a:rPr lang="en-US" dirty="0"/>
              <a:t> ex </a:t>
            </a:r>
            <a:r>
              <a:rPr lang="en-US" dirty="0" err="1"/>
              <a:t>eos</a:t>
            </a:r>
            <a:r>
              <a:rPr lang="en-US" dirty="0"/>
              <a:t> </a:t>
            </a:r>
            <a:r>
              <a:rPr lang="en-US" dirty="0" err="1"/>
              <a:t>explaut</a:t>
            </a:r>
            <a:r>
              <a:rPr lang="en-US" dirty="0"/>
              <a:t> aces event </a:t>
            </a:r>
            <a:r>
              <a:rPr lang="en-US" dirty="0" err="1"/>
              <a:t>omnime</a:t>
            </a:r>
            <a:r>
              <a:rPr lang="en-US" dirty="0"/>
              <a:t> nobis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optas</a:t>
            </a:r>
            <a:r>
              <a:rPr lang="en-US" dirty="0"/>
              <a:t> et qui cores </a:t>
            </a:r>
            <a:r>
              <a:rPr lang="en-US" dirty="0" err="1"/>
              <a:t>vendusanit</a:t>
            </a:r>
            <a:r>
              <a:rPr lang="en-US" dirty="0"/>
              <a:t> </a:t>
            </a:r>
            <a:r>
              <a:rPr lang="en-US" dirty="0" err="1"/>
              <a:t>asped</a:t>
            </a:r>
            <a:r>
              <a:rPr lang="en-US" dirty="0"/>
              <a:t> qui </a:t>
            </a:r>
            <a:r>
              <a:rPr lang="en-US" dirty="0" err="1"/>
              <a:t>comnimaio</a:t>
            </a:r>
            <a:r>
              <a:rPr lang="en-US" dirty="0"/>
              <a:t> </a:t>
            </a:r>
            <a:r>
              <a:rPr lang="en-US" dirty="0" err="1"/>
              <a:t>esciam</a:t>
            </a:r>
            <a:r>
              <a:rPr lang="en-US" dirty="0"/>
              <a:t> </a:t>
            </a:r>
            <a:r>
              <a:rPr lang="en-US" dirty="0" err="1"/>
              <a:t>fugia</a:t>
            </a:r>
            <a:r>
              <a:rPr lang="en-US" dirty="0"/>
              <a:t> nobis ad ma </a:t>
            </a:r>
            <a:r>
              <a:rPr lang="en-US" dirty="0" err="1"/>
              <a:t>volorum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nus </a:t>
            </a:r>
            <a:r>
              <a:rPr lang="en-US" dirty="0" err="1"/>
              <a:t>quamus</a:t>
            </a:r>
            <a:r>
              <a:rPr lang="en-US" dirty="0"/>
              <a:t> </a:t>
            </a:r>
            <a:r>
              <a:rPr lang="en-US" dirty="0" err="1"/>
              <a:t>consequatior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  <a:r>
              <a:rPr lang="en-US" dirty="0" err="1"/>
              <a:t>cus</a:t>
            </a:r>
            <a:r>
              <a:rPr lang="en-US" dirty="0"/>
              <a:t> maxim </a:t>
            </a:r>
            <a:r>
              <a:rPr lang="en-US" dirty="0" err="1"/>
              <a:t>remolup</a:t>
            </a:r>
            <a:r>
              <a:rPr lang="en-US" dirty="0"/>
              <a:t> </a:t>
            </a:r>
            <a:r>
              <a:rPr lang="en-US" dirty="0" err="1"/>
              <a:t>taspedicil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123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00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043ED2-9C65-FE4C-A1E0-A1ADF6794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E57917F-AB96-0147-86E5-1624500F7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423" y="2131761"/>
            <a:ext cx="3604391" cy="146277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3800">
                <a:solidFill>
                  <a:schemeClr val="bg1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8813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6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F2610-CD72-409B-9D6F-19062360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84E29C-9A2F-469D-895D-E5A83721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ACEBB-B6A1-482E-ABE0-344E0BFF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40D65-6D62-4500-AD7D-EEE15254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6B9249-8509-4405-B015-612AA0B0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2DE1E-204D-4AFD-BFDE-4F7A17E8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F4BDEF-D699-4D86-A937-39B3CAAD9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A5385D-8562-4A16-9BE2-CFB65DE8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26903B-FCCE-479A-9121-4037D3CF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C53D9-C0FC-47EB-B155-92FCDD81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99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96C74-EEA0-483E-B54A-0696F193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49EBD8-1C7F-45D4-912D-56159EC9A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798351-FB9D-41C7-BCA9-62C3934BB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7B0DA1-70BB-4C28-A736-5F5F9166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EE4D65-06A1-4E3E-92F7-878AFF46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F90CA1-BBE8-421F-BE11-9CDAE15A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13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BEC70-84ED-4A06-A331-AF38754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36CAD9-7504-4FF1-9D24-29142DF43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469963-5E0A-4867-99F7-1AAEBDFBC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ED08DB-77F4-4EBF-9636-149DEB305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C3EE2B-A877-460F-B4EC-6075E661D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149A81-AAD2-4380-949A-66BC9CD1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2F2D52-6F94-4085-BA91-D9A97938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8048AB-82DC-432D-9B7A-0DDAF591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78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7E992-1A95-418A-999A-50CEB1D0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CE3644-96B6-46DC-888E-C4A08D9B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3B3C3F-0550-4579-ADE7-0AC3F063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C375F93-DF47-4B88-A1D9-B23079BE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3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516E25-A3A7-4550-B7D8-F12115B4B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887075-CA53-4A7B-B7D0-80C8354E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60F8E9-2E07-4449-8590-41214407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9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CCCEB1-FA87-42A1-B450-18689259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858711-0B9C-43EF-A3E7-4507811E9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1AD3FD-3AC1-47FA-9E41-70F96F374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FC7AC1-FAA0-479A-A48E-7E996E5D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CF4A0F-6C5D-4734-B62B-C5EF9D6F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655EE2-DBD4-4EBE-8B64-30E1712E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16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AF7C56-582B-4D09-881E-64B97A21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36FEBF-63FD-4D78-9E3D-972E6CD54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EB29D9-8157-4D94-9C90-030316E1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7FD3ED-D95C-4805-AFE7-64DE4B84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47D317-3491-4109-AD20-85B8FE325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A73FE9-B53B-49AE-91E5-76E29DE9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2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C697084-A4B6-47C3-A619-F99F3180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277918-346E-4BA0-8121-849B6DC7E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535DC1-F06B-4DE8-AB9A-4CC81C22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5EF15-CF98-4CEB-B754-2C229B9B51BA}" type="datetimeFigureOut">
              <a:rPr lang="en-GB" smtClean="0"/>
              <a:t>21/03/19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0B4468-0EDC-4A06-A195-49A756C68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B1490-419A-41DF-83B2-F4C15A708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C28ED-125D-488B-97E9-2124961E6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6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1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3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jp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CB0AB5-334A-5F4A-98B7-3DEE599D69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19720A4-B22D-1E49-A07A-DD06A82AB3F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F7DBE6-B243-1546-82E6-F42648A78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" r="16696"/>
          <a:stretch/>
        </p:blipFill>
        <p:spPr>
          <a:xfrm rot="5400000">
            <a:off x="2025327" y="-2025330"/>
            <a:ext cx="5207989" cy="9258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9960F3-D317-294C-8C16-FE246ADA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120" y="4291013"/>
            <a:ext cx="3423758" cy="861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CAFBC4-DB15-6341-8389-6EC1F37C847D}"/>
              </a:ext>
            </a:extLst>
          </p:cNvPr>
          <p:cNvSpPr txBox="1"/>
          <p:nvPr/>
        </p:nvSpPr>
        <p:spPr>
          <a:xfrm>
            <a:off x="858952" y="1582975"/>
            <a:ext cx="3782616" cy="13311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4100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Sandbox Jersey </a:t>
            </a:r>
            <a:endParaRPr lang="en-US" sz="4100" dirty="0">
              <a:solidFill>
                <a:schemeClr val="bg1"/>
              </a:solidFill>
              <a:latin typeface="Cairo" pitchFamily="2" charset="-78"/>
              <a:cs typeface="Cairo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826F55B-CEDC-5142-9FB2-C5391A65C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606" y="386143"/>
            <a:ext cx="5809209" cy="4106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DB72DA2-EF93-E04C-8765-B6E84D4BF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76" y="846211"/>
            <a:ext cx="1620218" cy="606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EAD5198-36AD-B946-AF80-08042949B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167" y="1083146"/>
            <a:ext cx="960014" cy="267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689BB6-288C-3D4E-A9F3-11321508EE1B}"/>
              </a:ext>
            </a:extLst>
          </p:cNvPr>
          <p:cNvSpPr txBox="1"/>
          <p:nvPr/>
        </p:nvSpPr>
        <p:spPr>
          <a:xfrm>
            <a:off x="195801" y="4492409"/>
            <a:ext cx="2345695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Wifi: techUK</a:t>
            </a:r>
          </a:p>
          <a:p>
            <a:r>
              <a:rPr lang="en-GB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Password: STB9897321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B4A346-395F-D64D-9650-5A9277FAE323}"/>
              </a:ext>
            </a:extLst>
          </p:cNvPr>
          <p:cNvSpPr txBox="1"/>
          <p:nvPr/>
        </p:nvSpPr>
        <p:spPr>
          <a:xfrm>
            <a:off x="195799" y="4189856"/>
            <a:ext cx="1553548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#sandboxjersey</a:t>
            </a:r>
          </a:p>
        </p:txBody>
      </p:sp>
    </p:spTree>
    <p:extLst>
      <p:ext uri="{BB962C8B-B14F-4D97-AF65-F5344CB8AC3E}">
        <p14:creationId xmlns:p14="http://schemas.microsoft.com/office/powerpoint/2010/main" val="271557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80E7FC-B20C-3643-9DA2-1C104443E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5" r="25884"/>
          <a:stretch/>
        </p:blipFill>
        <p:spPr>
          <a:xfrm>
            <a:off x="3" y="7"/>
            <a:ext cx="4518101" cy="514349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1270000" dist="50800" dir="5400000" algn="ctr" rotWithShape="0">
              <a:srgbClr val="000000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4C60BD-19E8-EF4C-ABD8-BB46E0CA5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504" y="1409785"/>
            <a:ext cx="4790525" cy="3119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56402B-7285-464D-9732-AFA3B613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01" y="177423"/>
            <a:ext cx="1202593" cy="10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1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505B5D-4ED4-4839-B0B2-446A2E450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9" r="-3" b="12108"/>
          <a:stretch/>
        </p:blipFill>
        <p:spPr>
          <a:xfrm>
            <a:off x="15" y="7"/>
            <a:ext cx="5411536" cy="2226971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6C90CB-7C1B-4FBD-B212-3E5482EFF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 b="28882"/>
          <a:stretch/>
        </p:blipFill>
        <p:spPr>
          <a:xfrm>
            <a:off x="3136512" y="2915921"/>
            <a:ext cx="6007493" cy="2227580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DB5833-19AC-47A9-B7DA-05D7AA35D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0" r="1" b="27963"/>
          <a:stretch/>
        </p:blipFill>
        <p:spPr>
          <a:xfrm>
            <a:off x="4" y="2329848"/>
            <a:ext cx="4657165" cy="2813652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400A13-9B2C-4532-A91F-A2B0A177B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24" y="480069"/>
            <a:ext cx="2383868" cy="16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6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1EF576-D49D-0F49-87FE-EFCD1C957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47" y="4425088"/>
            <a:ext cx="797146" cy="540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3126C6-88E6-D547-80EB-8B7624DE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21" y="1120882"/>
            <a:ext cx="7861834" cy="30792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3B50E77-B5EA-42BE-85CA-A8AB08E2D29B}"/>
              </a:ext>
            </a:extLst>
          </p:cNvPr>
          <p:cNvSpPr txBox="1">
            <a:spLocks/>
          </p:cNvSpPr>
          <p:nvPr/>
        </p:nvSpPr>
        <p:spPr>
          <a:xfrm>
            <a:off x="176905" y="334503"/>
            <a:ext cx="4769168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GB" sz="2700" dirty="0">
                <a:solidFill>
                  <a:srgbClr val="00B0F0"/>
                </a:solidFill>
              </a:rPr>
              <a:t>Data Platform</a:t>
            </a:r>
          </a:p>
        </p:txBody>
      </p:sp>
    </p:spTree>
    <p:extLst>
      <p:ext uri="{BB962C8B-B14F-4D97-AF65-F5344CB8AC3E}">
        <p14:creationId xmlns:p14="http://schemas.microsoft.com/office/powerpoint/2010/main" val="420635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7B69C4B7-1004-4749-9815-1EA5E64DC7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00" b="4400"/>
          <a:stretch>
            <a:fillRect/>
          </a:stretch>
        </p:blipFill>
        <p:spPr>
          <a:xfrm>
            <a:off x="734498" y="1312405"/>
            <a:ext cx="2029754" cy="199923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1179C1-80CD-0242-880C-CE174E7BE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404" y="1206222"/>
            <a:ext cx="1580921" cy="2291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D5D101-901F-4347-8B64-9D8409EFE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405" y="1201301"/>
            <a:ext cx="1955132" cy="226006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xmlns="" id="{A55E6F3B-00B3-924E-B8B7-61EB886AE872}"/>
              </a:ext>
            </a:extLst>
          </p:cNvPr>
          <p:cNvSpPr txBox="1">
            <a:spLocks/>
          </p:cNvSpPr>
          <p:nvPr/>
        </p:nvSpPr>
        <p:spPr>
          <a:xfrm>
            <a:off x="249450" y="226164"/>
            <a:ext cx="2722353" cy="562568"/>
          </a:xfrm>
          <a:prstGeom prst="rect">
            <a:avLst/>
          </a:prstGeom>
        </p:spPr>
        <p:txBody>
          <a:bodyPr lIns="68580" tIns="34290" rIns="68580" bIns="3429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US" sz="2700" dirty="0"/>
              <a:t>Our Initiatives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594773-832B-4B07-A811-49628B7B998B}"/>
              </a:ext>
            </a:extLst>
          </p:cNvPr>
          <p:cNvSpPr txBox="1"/>
          <p:nvPr/>
        </p:nvSpPr>
        <p:spPr>
          <a:xfrm>
            <a:off x="1492292" y="4289807"/>
            <a:ext cx="47192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FC31B6-4AF7-4A99-978E-E8E8D6D85600}"/>
              </a:ext>
            </a:extLst>
          </p:cNvPr>
          <p:cNvSpPr txBox="1"/>
          <p:nvPr/>
        </p:nvSpPr>
        <p:spPr>
          <a:xfrm>
            <a:off x="4005314" y="4289807"/>
            <a:ext cx="89546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Fintech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35C911B-E84F-4D78-9142-272F65B0EB16}"/>
              </a:ext>
            </a:extLst>
          </p:cNvPr>
          <p:cNvSpPr txBox="1"/>
          <p:nvPr/>
        </p:nvSpPr>
        <p:spPr>
          <a:xfrm>
            <a:off x="6779978" y="4289807"/>
            <a:ext cx="151132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Health</a:t>
            </a:r>
          </a:p>
        </p:txBody>
      </p:sp>
    </p:spTree>
    <p:extLst>
      <p:ext uri="{BB962C8B-B14F-4D97-AF65-F5344CB8AC3E}">
        <p14:creationId xmlns:p14="http://schemas.microsoft.com/office/powerpoint/2010/main" val="40532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0C1BA5A-9252-4983-8BDB-B0ED7E0C28C0}"/>
              </a:ext>
            </a:extLst>
          </p:cNvPr>
          <p:cNvSpPr txBox="1">
            <a:spLocks/>
          </p:cNvSpPr>
          <p:nvPr/>
        </p:nvSpPr>
        <p:spPr>
          <a:xfrm>
            <a:off x="352304" y="633758"/>
            <a:ext cx="5475102" cy="502209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1E0445C-9A0A-174E-89AA-EE3943DD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4D5723-882F-CE4D-98EA-6041B1423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1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7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416298-0ED1-491C-A9A1-9B6CBCE0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09" y="425517"/>
            <a:ext cx="7671312" cy="502209"/>
          </a:xfrm>
        </p:spPr>
        <p:txBody>
          <a:bodyPr/>
          <a:lstStyle/>
          <a:p>
            <a:r>
              <a:rPr lang="en-GB" sz="2700" dirty="0"/>
              <a:t>Fintech Roadmap - Island wide plan for Fintech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33AD8C-2919-41B2-8AD6-EB081D64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72" y="82075"/>
            <a:ext cx="777761" cy="1127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9C9346-5771-47F5-AA41-60068258E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28436" r="16261" b="6697"/>
          <a:stretch/>
        </p:blipFill>
        <p:spPr>
          <a:xfrm>
            <a:off x="3586166" y="2118277"/>
            <a:ext cx="1971675" cy="185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6C7122-CD8E-4889-A720-BC16F54B0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63" y="3700456"/>
            <a:ext cx="2100263" cy="766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177EE6-1027-4163-869C-1CF88AF27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44" y="3693090"/>
            <a:ext cx="2779845" cy="854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7F8075-8845-4936-89E4-3D51D512A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39" y="1406557"/>
            <a:ext cx="2100263" cy="787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A5496EA-3D22-4AF0-9F7E-CF34FB88EC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0"/>
          <a:stretch/>
        </p:blipFill>
        <p:spPr>
          <a:xfrm>
            <a:off x="5710010" y="1209472"/>
            <a:ext cx="2237781" cy="85494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0C1BA5A-9252-4983-8BDB-B0ED7E0C28C0}"/>
              </a:ext>
            </a:extLst>
          </p:cNvPr>
          <p:cNvSpPr txBox="1">
            <a:spLocks/>
          </p:cNvSpPr>
          <p:nvPr/>
        </p:nvSpPr>
        <p:spPr>
          <a:xfrm>
            <a:off x="352304" y="633758"/>
            <a:ext cx="5475102" cy="502209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4449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416298-0ED1-491C-A9A1-9B6CBCE0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2" y="194313"/>
            <a:ext cx="7765853" cy="502209"/>
          </a:xfrm>
        </p:spPr>
        <p:txBody>
          <a:bodyPr/>
          <a:lstStyle/>
          <a:p>
            <a:r>
              <a:rPr lang="en-GB" sz="2700" dirty="0"/>
              <a:t>Digital Health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0C1BA5A-9252-4983-8BDB-B0ED7E0C28C0}"/>
              </a:ext>
            </a:extLst>
          </p:cNvPr>
          <p:cNvSpPr txBox="1">
            <a:spLocks/>
          </p:cNvSpPr>
          <p:nvPr/>
        </p:nvSpPr>
        <p:spPr>
          <a:xfrm>
            <a:off x="76311" y="284720"/>
            <a:ext cx="5475102" cy="502209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endParaRPr lang="en-GB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7544D5-AAB7-B142-AD41-AE4A0EE1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218" y="84435"/>
            <a:ext cx="1130922" cy="1307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8D0A97-6C3D-9B4A-BAF0-5DE82F7AC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04" y="696522"/>
            <a:ext cx="2670701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7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CA601C-5E75-40BC-AD37-31101535104E}"/>
              </a:ext>
            </a:extLst>
          </p:cNvPr>
          <p:cNvSpPr/>
          <p:nvPr/>
        </p:nvSpPr>
        <p:spPr>
          <a:xfrm rot="20198113">
            <a:off x="-691796" y="-680686"/>
            <a:ext cx="5124500" cy="80862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4D0F97-9CAE-8144-A40F-55767EFB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78" y="228728"/>
            <a:ext cx="3350794" cy="605461"/>
          </a:xfrm>
        </p:spPr>
        <p:txBody>
          <a:bodyPr/>
          <a:lstStyle/>
          <a:p>
            <a:r>
              <a:rPr lang="en-US" dirty="0"/>
              <a:t>Research Partnerships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5303D2-54EA-9442-9F43-56CF632E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34" y="1527465"/>
            <a:ext cx="3734995" cy="3734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CD1B2F-35DD-4AA0-B15A-FBF10C442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21" y="2939273"/>
            <a:ext cx="3500379" cy="1090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F6D071-0AF1-4BD7-8116-15CE61C7F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34" y="632553"/>
            <a:ext cx="3871574" cy="18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0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72A42D4-819E-4A98-8FC4-37DE073E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07" y="179573"/>
            <a:ext cx="6651429" cy="920838"/>
          </a:xfrm>
        </p:spPr>
        <p:txBody>
          <a:bodyPr/>
          <a:lstStyle/>
          <a:p>
            <a:r>
              <a:rPr lang="en-GB" sz="2700" dirty="0"/>
              <a:t>Digital Skills</a:t>
            </a:r>
            <a:br>
              <a:rPr lang="en-GB" sz="2700" dirty="0"/>
            </a:br>
            <a:endParaRPr lang="en-GB" sz="27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673846C-DA18-40A1-A657-257F782B5F59}"/>
              </a:ext>
            </a:extLst>
          </p:cNvPr>
          <p:cNvSpPr txBox="1">
            <a:spLocks/>
          </p:cNvSpPr>
          <p:nvPr/>
        </p:nvSpPr>
        <p:spPr>
          <a:xfrm>
            <a:off x="352304" y="954884"/>
            <a:ext cx="2639604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endParaRPr lang="en-GB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B23DF9-D171-4608-B524-6BBDF2429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6" y="887701"/>
            <a:ext cx="2757776" cy="36891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A7188E-4FAD-4E09-8793-B3C0DCC3DF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20" y="887701"/>
            <a:ext cx="2757776" cy="3689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89D0C0-33C9-0C4B-B1EB-14491FBA5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01" y="1776320"/>
            <a:ext cx="21717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416298-0ED1-491C-A9A1-9B6CBCE0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02" y="194313"/>
            <a:ext cx="7765853" cy="502209"/>
          </a:xfrm>
        </p:spPr>
        <p:txBody>
          <a:bodyPr/>
          <a:lstStyle/>
          <a:p>
            <a:r>
              <a:rPr lang="en-GB" sz="2700" dirty="0"/>
              <a:t>Start-up Support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0C1BA5A-9252-4983-8BDB-B0ED7E0C28C0}"/>
              </a:ext>
            </a:extLst>
          </p:cNvPr>
          <p:cNvSpPr txBox="1">
            <a:spLocks/>
          </p:cNvSpPr>
          <p:nvPr/>
        </p:nvSpPr>
        <p:spPr>
          <a:xfrm>
            <a:off x="76311" y="284720"/>
            <a:ext cx="5475102" cy="502209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FF95E1-5D08-D243-89E6-497EED5F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" y="859667"/>
            <a:ext cx="1214377" cy="1196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B65E58-8B7F-F941-A678-A84E64C65319}"/>
              </a:ext>
            </a:extLst>
          </p:cNvPr>
          <p:cNvSpPr txBox="1"/>
          <p:nvPr/>
        </p:nvSpPr>
        <p:spPr>
          <a:xfrm>
            <a:off x="365049" y="2202873"/>
            <a:ext cx="184822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Seamless Connectivity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066374-45C5-5E4F-B2D2-34D8A4129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9" y="861670"/>
            <a:ext cx="1222891" cy="1204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222E50-87CB-6D43-BF3F-AAEE536C5678}"/>
              </a:ext>
            </a:extLst>
          </p:cNvPr>
          <p:cNvSpPr txBox="1"/>
          <p:nvPr/>
        </p:nvSpPr>
        <p:spPr>
          <a:xfrm>
            <a:off x="2389917" y="2202874"/>
            <a:ext cx="184822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/>
              <a:t>A highly developed Infrastructure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1E9277-0542-1646-999F-8CFF72583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0" y="888558"/>
            <a:ext cx="1230936" cy="1212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1C54EE-A174-1A44-A06C-B543E6F8B23E}"/>
              </a:ext>
            </a:extLst>
          </p:cNvPr>
          <p:cNvSpPr txBox="1"/>
          <p:nvPr/>
        </p:nvSpPr>
        <p:spPr>
          <a:xfrm>
            <a:off x="4360037" y="2202873"/>
            <a:ext cx="210311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 err="1"/>
              <a:t>Favourable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Tax Structure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774115A-388A-0044-A0B9-F71AA1564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601" y="888559"/>
            <a:ext cx="1230936" cy="12126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73BAAF-460B-D54E-A1AC-CD63AC4159FE}"/>
              </a:ext>
            </a:extLst>
          </p:cNvPr>
          <p:cNvSpPr txBox="1"/>
          <p:nvPr/>
        </p:nvSpPr>
        <p:spPr>
          <a:xfrm>
            <a:off x="6644671" y="2163698"/>
            <a:ext cx="210311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/>
              <a:t>Good Health &amp; </a:t>
            </a:r>
          </a:p>
          <a:p>
            <a:pPr algn="ctr"/>
            <a:r>
              <a:rPr lang="en-US" dirty="0"/>
              <a:t>Education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E16F24E-6829-CF45-81CA-32763EA9714C}"/>
              </a:ext>
            </a:extLst>
          </p:cNvPr>
          <p:cNvSpPr txBox="1"/>
          <p:nvPr/>
        </p:nvSpPr>
        <p:spPr>
          <a:xfrm>
            <a:off x="365049" y="4226961"/>
            <a:ext cx="184822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Connected to the World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2FBA36B-1FD3-2C4D-BA41-6B5B596E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" y="2972761"/>
            <a:ext cx="1214376" cy="11963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D78038A-DACF-3643-A245-DE52B92F2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8" y="2960218"/>
            <a:ext cx="1230717" cy="12124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09A245C-3B35-9443-A362-C05C2FC9BA24}"/>
              </a:ext>
            </a:extLst>
          </p:cNvPr>
          <p:cNvSpPr txBox="1"/>
          <p:nvPr/>
        </p:nvSpPr>
        <p:spPr>
          <a:xfrm>
            <a:off x="2637907" y="4252261"/>
            <a:ext cx="184822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Culture &amp; Lifestyle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DF15B8F-C780-E54D-B6F4-D30EB5688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1" y="2960219"/>
            <a:ext cx="1214372" cy="11963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28C34A-1A50-D74C-AD64-FAB53DC3A8F3}"/>
              </a:ext>
            </a:extLst>
          </p:cNvPr>
          <p:cNvSpPr txBox="1"/>
          <p:nvPr/>
        </p:nvSpPr>
        <p:spPr>
          <a:xfrm>
            <a:off x="4560221" y="4287075"/>
            <a:ext cx="184822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/>
              <a:t>Multiple co-working spaces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F76AB16-A1B5-424E-996C-926BFB4E3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1650" y="2956661"/>
            <a:ext cx="1230717" cy="12124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5DE9A09-0843-9F48-8AC0-62098DE00064}"/>
              </a:ext>
            </a:extLst>
          </p:cNvPr>
          <p:cNvSpPr txBox="1"/>
          <p:nvPr/>
        </p:nvSpPr>
        <p:spPr>
          <a:xfrm>
            <a:off x="6711139" y="4310312"/>
            <a:ext cx="1848223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/>
              <a:t>Dedicated Support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54E8592-B4C6-C945-99D3-8362004F6F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1" y="53142"/>
            <a:ext cx="893402" cy="89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5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9C77A14-095A-4DCF-A042-E9B6FDD15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F264729C-0BA8-41B7-9275-63DF2EC1C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9FFB4C-D98B-4728-9460-2448C05D5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3" r="16696"/>
          <a:stretch/>
        </p:blipFill>
        <p:spPr>
          <a:xfrm rot="5400000">
            <a:off x="1887800" y="-2118593"/>
            <a:ext cx="5333447" cy="9481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B58025-3D52-47D4-995A-996E64B4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20" y="4291014"/>
            <a:ext cx="3423758" cy="861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0392E4-F7EC-4382-93B9-157FDA3A44DF}"/>
              </a:ext>
            </a:extLst>
          </p:cNvPr>
          <p:cNvSpPr txBox="1"/>
          <p:nvPr/>
        </p:nvSpPr>
        <p:spPr>
          <a:xfrm>
            <a:off x="507982" y="1483830"/>
            <a:ext cx="3754298" cy="13311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GB" sz="4100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Sandbox Jersey</a:t>
            </a:r>
            <a:r>
              <a:rPr lang="en-GB" sz="4100" b="1" dirty="0">
                <a:solidFill>
                  <a:schemeClr val="bg1"/>
                </a:solidFill>
                <a:latin typeface="Cairo" pitchFamily="2" charset="-78"/>
                <a:cs typeface="Cairo" pitchFamily="2" charset="-78"/>
              </a:rPr>
              <a:t> </a:t>
            </a:r>
            <a:endParaRPr lang="en-US" sz="4100" b="1" dirty="0">
              <a:solidFill>
                <a:schemeClr val="bg1"/>
              </a:solidFill>
              <a:latin typeface="Cairo" pitchFamily="2" charset="-78"/>
              <a:cs typeface="Cairo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A9DA9C-09DF-4BA2-AEC3-3063EDD3D1E7}"/>
              </a:ext>
            </a:extLst>
          </p:cNvPr>
          <p:cNvSpPr txBox="1"/>
          <p:nvPr/>
        </p:nvSpPr>
        <p:spPr>
          <a:xfrm>
            <a:off x="738186" y="3090610"/>
            <a:ext cx="31400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>
                <a:solidFill>
                  <a:srgbClr val="00B0F0"/>
                </a:solidFill>
                <a:latin typeface="Cairo" pitchFamily="2" charset="-78"/>
                <a:cs typeface="Cairo" pitchFamily="2" charset="-78"/>
              </a:rPr>
              <a:t>Tony </a:t>
            </a:r>
            <a:r>
              <a:rPr lang="en-US" sz="2700" dirty="0" err="1">
                <a:solidFill>
                  <a:srgbClr val="00B0F0"/>
                </a:solidFill>
                <a:latin typeface="Cairo" pitchFamily="2" charset="-78"/>
                <a:cs typeface="Cairo" pitchFamily="2" charset="-78"/>
              </a:rPr>
              <a:t>Moretta</a:t>
            </a:r>
            <a:r>
              <a:rPr lang="en-US" sz="2700" dirty="0">
                <a:solidFill>
                  <a:srgbClr val="00B0F0"/>
                </a:solidFill>
                <a:latin typeface="Cairo" pitchFamily="2" charset="-78"/>
                <a:cs typeface="Cairo" pitchFamily="2" charset="-78"/>
              </a:rPr>
              <a:t>, CEO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FFB37A-7D2A-4CB8-8F26-8BCC6F18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02" y="575794"/>
            <a:ext cx="1850353" cy="692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EF870A-AF14-4231-8A26-1F9797EE7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2" t="9324" r="4603" b="7081"/>
          <a:stretch/>
        </p:blipFill>
        <p:spPr>
          <a:xfrm>
            <a:off x="3248528" y="321621"/>
            <a:ext cx="5842191" cy="37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xmlns="" id="{03BC919A-62DA-FF4E-BB21-6692A03F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9" y="186563"/>
            <a:ext cx="3029134" cy="682845"/>
          </a:xfrm>
        </p:spPr>
        <p:txBody>
          <a:bodyPr/>
          <a:lstStyle/>
          <a:p>
            <a:r>
              <a:rPr lang="en-US" sz="2700" dirty="0">
                <a:solidFill>
                  <a:srgbClr val="01C3FF"/>
                </a:solidFill>
              </a:rPr>
              <a:t>Case Studies</a:t>
            </a:r>
            <a:endParaRPr lang="en-US" sz="27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FD09E8C-C737-6841-A392-4A9C3EB3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495" y="1366539"/>
            <a:ext cx="2024203" cy="20242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8826F95-6833-624D-9542-308E0C45C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397" y="1673216"/>
            <a:ext cx="1336164" cy="13361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09135D3-60DB-7648-ADE0-AFF4A896D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91" y="1582771"/>
            <a:ext cx="1511831" cy="1511831"/>
          </a:xfrm>
          <a:prstGeom prst="rect">
            <a:avLst/>
          </a:prstGeom>
        </p:spPr>
      </p:pic>
      <p:sp>
        <p:nvSpPr>
          <p:cNvPr id="38" name="Text Placeholder 3">
            <a:extLst>
              <a:ext uri="{FF2B5EF4-FFF2-40B4-BE49-F238E27FC236}">
                <a16:creationId xmlns:a16="http://schemas.microsoft.com/office/drawing/2014/main" xmlns="" id="{690B123C-BAC4-C041-86D6-13C774FD957B}"/>
              </a:ext>
            </a:extLst>
          </p:cNvPr>
          <p:cNvSpPr txBox="1">
            <a:spLocks/>
          </p:cNvSpPr>
          <p:nvPr/>
        </p:nvSpPr>
        <p:spPr>
          <a:xfrm>
            <a:off x="765349" y="3395003"/>
            <a:ext cx="785870" cy="29353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dirty="0">
                <a:solidFill>
                  <a:schemeClr val="bg1"/>
                </a:solidFill>
                <a:latin typeface="Cairo Light" pitchFamily="2" charset="-78"/>
                <a:cs typeface="Cairo Light" pitchFamily="2" charset="-78"/>
              </a:rPr>
              <a:t>Sony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xmlns="" id="{DD394BFB-16BF-5A4A-A598-0FB644E8C473}"/>
              </a:ext>
            </a:extLst>
          </p:cNvPr>
          <p:cNvSpPr txBox="1">
            <a:spLocks/>
          </p:cNvSpPr>
          <p:nvPr/>
        </p:nvSpPr>
        <p:spPr>
          <a:xfrm>
            <a:off x="2539237" y="3378714"/>
            <a:ext cx="1414994" cy="27935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dirty="0">
                <a:solidFill>
                  <a:schemeClr val="bg1"/>
                </a:solidFill>
                <a:latin typeface="Cairo Light" pitchFamily="2" charset="-78"/>
                <a:cs typeface="Cairo Light" pitchFamily="2" charset="-78"/>
              </a:rPr>
              <a:t>Honeywell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xmlns="" id="{68FE60DC-92A0-E04B-9A1A-C70262918061}"/>
              </a:ext>
            </a:extLst>
          </p:cNvPr>
          <p:cNvSpPr txBox="1">
            <a:spLocks/>
          </p:cNvSpPr>
          <p:nvPr/>
        </p:nvSpPr>
        <p:spPr>
          <a:xfrm>
            <a:off x="6909156" y="3378711"/>
            <a:ext cx="2234844" cy="37639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dirty="0">
                <a:solidFill>
                  <a:schemeClr val="bg1"/>
                </a:solidFill>
                <a:latin typeface="Cairo Light" pitchFamily="2" charset="-78"/>
                <a:cs typeface="Cairo Light" pitchFamily="2" charset="-78"/>
              </a:rPr>
              <a:t>Jersey Royal Company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xmlns="" id="{710396FD-1E6B-8C41-B2A2-455608B473C9}"/>
              </a:ext>
            </a:extLst>
          </p:cNvPr>
          <p:cNvSpPr txBox="1">
            <a:spLocks/>
          </p:cNvSpPr>
          <p:nvPr/>
        </p:nvSpPr>
        <p:spPr>
          <a:xfrm>
            <a:off x="4488945" y="3379902"/>
            <a:ext cx="2049968" cy="27935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dirty="0" err="1">
                <a:solidFill>
                  <a:schemeClr val="bg1"/>
                </a:solidFill>
                <a:latin typeface="Cairo Light" pitchFamily="2" charset="-78"/>
                <a:cs typeface="Cairo Light" pitchFamily="2" charset="-78"/>
              </a:rPr>
              <a:t>Meteomatics</a:t>
            </a:r>
            <a:endParaRPr lang="en-US" sz="2100" b="0" dirty="0">
              <a:solidFill>
                <a:schemeClr val="bg1"/>
              </a:solidFill>
              <a:latin typeface="Cairo Light" pitchFamily="2" charset="-78"/>
              <a:cs typeface="Cairo Light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DB1D01-F038-42F0-BBAB-F4E93756B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965" y="1673216"/>
            <a:ext cx="1489085" cy="14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817B4B8-5E01-4B44-BC25-876D56C12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2000" y="0"/>
            <a:ext cx="0" cy="24003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683D1A4-93E5-4A4D-B103-8223A220EB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716307" y="2400300"/>
            <a:ext cx="0" cy="27432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0E8ABF4-C289-489E-BEFB-3077F9D9C7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414248" y="2400300"/>
            <a:ext cx="0" cy="27432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989CFA0-35DD-4943-B365-488C66B9B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2707343" y="2398059"/>
            <a:ext cx="3717036" cy="131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88AD040-1A2B-4FB4-A345-7B9F3E5ED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2995600"/>
            <a:ext cx="2702052" cy="131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23B704A-724B-41D6-8F33-76939E727D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400800" y="2995600"/>
            <a:ext cx="2743200" cy="131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875F7D1-F22B-43A5-8B61-702D3DEAE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2" y="167397"/>
            <a:ext cx="3017149" cy="1697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95B3671-DA54-4682-B76D-5FFC6EF65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33" y="1164598"/>
            <a:ext cx="2551697" cy="15310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5CEAC19-C7A8-4161-8734-F50544529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87" t="23705" r="44434" b="62432"/>
          <a:stretch/>
        </p:blipFill>
        <p:spPr>
          <a:xfrm>
            <a:off x="1973358" y="3114247"/>
            <a:ext cx="544646" cy="13729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9E72A4C-EEAB-48D7-BB00-E0617DC129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25" t="7631" r="28585" b="57652"/>
          <a:stretch/>
        </p:blipFill>
        <p:spPr>
          <a:xfrm>
            <a:off x="7509463" y="3625443"/>
            <a:ext cx="1591907" cy="14278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57ADC63-F9B0-4632-B226-5D1291881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6"/>
          <a:stretch/>
        </p:blipFill>
        <p:spPr>
          <a:xfrm>
            <a:off x="5047883" y="175636"/>
            <a:ext cx="2991621" cy="17156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3AF04E1-8F73-475C-A493-1FF4B5FF5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94" y="1130230"/>
            <a:ext cx="2000250" cy="1814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F3A3724-7E40-4572-BC55-DEB4AD5DA9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52" y="4521800"/>
            <a:ext cx="1058681" cy="5522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283279A-AAA4-453F-A91E-833E25DEF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30" t="23705" r="51987" b="62432"/>
          <a:stretch/>
        </p:blipFill>
        <p:spPr>
          <a:xfrm>
            <a:off x="87944" y="3416184"/>
            <a:ext cx="1778987" cy="13729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2AAC518-877B-4C9E-9160-3530C8390B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55" y="2817645"/>
            <a:ext cx="2551697" cy="1841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3E78ACA-F834-4033-A403-CC37FA0D4B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94" y="3114245"/>
            <a:ext cx="2105915" cy="40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191E0A0-4782-421D-92F1-11FADFCA3BF6}"/>
              </a:ext>
            </a:extLst>
          </p:cNvPr>
          <p:cNvSpPr txBox="1">
            <a:spLocks/>
          </p:cNvSpPr>
          <p:nvPr/>
        </p:nvSpPr>
        <p:spPr>
          <a:xfrm>
            <a:off x="218468" y="334329"/>
            <a:ext cx="4353532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GB" sz="2700" dirty="0">
                <a:solidFill>
                  <a:srgbClr val="00B0F0"/>
                </a:solidFill>
              </a:rPr>
              <a:t>Tech Nation Jersey Report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C21EE44-34CB-4EB0-9581-81AEA57E3531}"/>
              </a:ext>
            </a:extLst>
          </p:cNvPr>
          <p:cNvSpPr txBox="1">
            <a:spLocks/>
          </p:cNvSpPr>
          <p:nvPr/>
        </p:nvSpPr>
        <p:spPr>
          <a:xfrm>
            <a:off x="218471" y="1923779"/>
            <a:ext cx="3849053" cy="608481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endParaRPr lang="en-US" sz="1500" dirty="0">
              <a:solidFill>
                <a:schemeClr val="bg1">
                  <a:lumMod val="50000"/>
                </a:schemeClr>
              </a:solidFill>
              <a:cs typeface="Cairo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064B7B-C66E-0744-9A15-9FCC25556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1" y="755304"/>
            <a:ext cx="5486401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5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6F0A3B-95A7-4142-BC64-3647BDF0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2" t="11189" r="5755" b="54456"/>
          <a:stretch/>
        </p:blipFill>
        <p:spPr>
          <a:xfrm>
            <a:off x="0" y="0"/>
            <a:ext cx="9379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7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3BA28E-13CC-4777-874D-968C0774F7AA}"/>
              </a:ext>
            </a:extLst>
          </p:cNvPr>
          <p:cNvSpPr/>
          <p:nvPr/>
        </p:nvSpPr>
        <p:spPr>
          <a:xfrm>
            <a:off x="1370077" y="1940163"/>
            <a:ext cx="3667832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en-US" sz="3000" dirty="0">
                <a:solidFill>
                  <a:schemeClr val="bg1"/>
                </a:solidFill>
                <a:latin typeface="Open Sans" panose="020B0606030504020204"/>
              </a:rPr>
              <a:t>Get in Touch!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B160C7D-2FEC-B640-9DED-F92F8F6E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err="1"/>
              <a:t>info@digital.je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3077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8AACE-538E-45AB-9D7C-FB0BE451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99" y="117089"/>
            <a:ext cx="3761062" cy="920838"/>
          </a:xfrm>
        </p:spPr>
        <p:txBody>
          <a:bodyPr/>
          <a:lstStyle/>
          <a:p>
            <a:r>
              <a:rPr lang="en-GB" dirty="0"/>
              <a:t>About Jersey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3ACBF7-A17E-4F90-A165-92F9A7DC7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40" y="857252"/>
            <a:ext cx="5221789" cy="43931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C9916AAF-7F7F-470B-B7C6-9EEAF87707C1}"/>
              </a:ext>
            </a:extLst>
          </p:cNvPr>
          <p:cNvSpPr txBox="1">
            <a:spLocks/>
          </p:cNvSpPr>
          <p:nvPr/>
        </p:nvSpPr>
        <p:spPr>
          <a:xfrm>
            <a:off x="248401" y="1404194"/>
            <a:ext cx="4218917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GB" sz="1800" dirty="0">
                <a:solidFill>
                  <a:srgbClr val="7030A0"/>
                </a:solidFill>
              </a:rPr>
              <a:t>Self-governing parliamentary democracy</a:t>
            </a:r>
            <a:endParaRPr lang="en-US" sz="1800" dirty="0">
              <a:solidFill>
                <a:srgbClr val="7030A0"/>
              </a:solidFill>
            </a:endParaRPr>
          </a:p>
          <a:p>
            <a:endParaRPr lang="en-GB" sz="2700" dirty="0">
              <a:solidFill>
                <a:srgbClr val="7030A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AA441A9-1BBE-4C07-9B8A-79BC66F4766C}"/>
              </a:ext>
            </a:extLst>
          </p:cNvPr>
          <p:cNvSpPr txBox="1">
            <a:spLocks/>
          </p:cNvSpPr>
          <p:nvPr/>
        </p:nvSpPr>
        <p:spPr>
          <a:xfrm>
            <a:off x="260087" y="2819344"/>
            <a:ext cx="3761250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GB" sz="1800" dirty="0">
                <a:solidFill>
                  <a:srgbClr val="7030A0"/>
                </a:solidFill>
              </a:rPr>
              <a:t>Treated as part of EU for free trade </a:t>
            </a:r>
            <a:r>
              <a:rPr lang="en-GB" sz="1800" b="1" dirty="0">
                <a:solidFill>
                  <a:srgbClr val="7030A0"/>
                </a:solidFill>
              </a:rPr>
              <a:t>not a part of the EU</a:t>
            </a:r>
            <a:r>
              <a:rPr lang="en-GB" sz="1800" dirty="0">
                <a:solidFill>
                  <a:srgbClr val="7030A0"/>
                </a:solidFill>
              </a:rPr>
              <a:t>.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412FF5E-1E00-44E2-BD0A-C7271145122E}"/>
              </a:ext>
            </a:extLst>
          </p:cNvPr>
          <p:cNvSpPr txBox="1">
            <a:spLocks/>
          </p:cNvSpPr>
          <p:nvPr/>
        </p:nvSpPr>
        <p:spPr>
          <a:xfrm>
            <a:off x="244761" y="1994837"/>
            <a:ext cx="3761250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GB" sz="1800" dirty="0">
                <a:solidFill>
                  <a:srgbClr val="7030A0"/>
                </a:solidFill>
              </a:rPr>
              <a:t>Crown Dependency and </a:t>
            </a:r>
            <a:r>
              <a:rPr lang="en-GB" sz="1800" b="1" dirty="0">
                <a:solidFill>
                  <a:srgbClr val="7030A0"/>
                </a:solidFill>
              </a:rPr>
              <a:t>not part of the UK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2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D4CBD5-D5DA-EF4A-9BF0-7D338612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2" y="1"/>
            <a:ext cx="9182444" cy="522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9553F41-2391-624C-BA5C-8794781D5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6" y="195782"/>
            <a:ext cx="1969259" cy="7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E883C9-6A52-2548-BA71-983C5EDC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85" y="3614507"/>
            <a:ext cx="2272166" cy="8918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4087EC0-3474-E94A-85F3-38B1B60B06AB}"/>
              </a:ext>
            </a:extLst>
          </p:cNvPr>
          <p:cNvSpPr txBox="1">
            <a:spLocks/>
          </p:cNvSpPr>
          <p:nvPr/>
        </p:nvSpPr>
        <p:spPr>
          <a:xfrm>
            <a:off x="228451" y="110210"/>
            <a:ext cx="2903576" cy="92083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US" sz="2700" dirty="0">
                <a:cs typeface="Cairo"/>
              </a:rPr>
              <a:t>Infrastructure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83F5D2-C844-124F-8E30-14BBDF0F2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78" y="947213"/>
            <a:ext cx="2300149" cy="122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7B1030-6F52-9C47-A982-659D4779D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2" y="1031048"/>
            <a:ext cx="3567294" cy="891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8A2E62-3643-7645-BD24-91DC1A5D5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0" y="2303905"/>
            <a:ext cx="2186513" cy="798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9348C7-E97D-8841-BC89-BE5E111BA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19" y="2496642"/>
            <a:ext cx="1496968" cy="4686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4F748C4-665D-BA4C-A9BC-0F017FA5A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75" y="2154025"/>
            <a:ext cx="991673" cy="9059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D9625AB-83EA-7647-A344-313468812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45" y="3498738"/>
            <a:ext cx="1496969" cy="9835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E04ADC5-4861-0242-B1C5-EB293DBC89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1" y="3575050"/>
            <a:ext cx="2331287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8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6D38258E-EE13-B54F-8630-3403896A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88" y="-41564"/>
            <a:ext cx="6548021" cy="920838"/>
          </a:xfrm>
        </p:spPr>
        <p:txBody>
          <a:bodyPr/>
          <a:lstStyle/>
          <a:p>
            <a:r>
              <a:rPr lang="en-US" sz="2700" dirty="0">
                <a:cs typeface="Cairo"/>
              </a:rPr>
              <a:t>Airport &amp; </a:t>
            </a:r>
            <a:r>
              <a:rPr lang="en-US" sz="2700" dirty="0" err="1">
                <a:cs typeface="Cairo"/>
              </a:rPr>
              <a:t>Harbour</a:t>
            </a:r>
            <a:r>
              <a:rPr lang="en-US" sz="2700" dirty="0">
                <a:cs typeface="Cairo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185921-358D-6E42-AD6E-0CD459601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4"/>
          <a:stretch/>
        </p:blipFill>
        <p:spPr>
          <a:xfrm>
            <a:off x="344272" y="722473"/>
            <a:ext cx="3079469" cy="184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FE4F8C-4164-724F-B819-861BC77A8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-264" r="-3328" b="264"/>
          <a:stretch/>
        </p:blipFill>
        <p:spPr>
          <a:xfrm>
            <a:off x="342787" y="2700267"/>
            <a:ext cx="3179108" cy="2276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E99243-7D4E-1044-A51B-591290E1A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1" t="916"/>
          <a:stretch/>
        </p:blipFill>
        <p:spPr>
          <a:xfrm>
            <a:off x="3521895" y="2719389"/>
            <a:ext cx="5412815" cy="22569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AB8EA0-B0B2-DA42-9209-1CDAB8872228}"/>
              </a:ext>
            </a:extLst>
          </p:cNvPr>
          <p:cNvSpPr/>
          <p:nvPr/>
        </p:nvSpPr>
        <p:spPr>
          <a:xfrm>
            <a:off x="4482916" y="2433252"/>
            <a:ext cx="138499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0A2DE19-3E69-194B-BF0A-6AFEBD65E21C}"/>
              </a:ext>
            </a:extLst>
          </p:cNvPr>
          <p:cNvSpPr/>
          <p:nvPr/>
        </p:nvSpPr>
        <p:spPr>
          <a:xfrm>
            <a:off x="4482916" y="2433252"/>
            <a:ext cx="138499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F236A4-8DC1-0F4C-9AD6-2F0B61E2D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t="-79076" r="-5880" b="-596"/>
          <a:stretch/>
        </p:blipFill>
        <p:spPr>
          <a:xfrm>
            <a:off x="3540907" y="-802797"/>
            <a:ext cx="5694287" cy="34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9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24C0CA-7696-8C40-ADF3-AD9CA6D9C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62" y="3430187"/>
            <a:ext cx="1935840" cy="1588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D38258E-EE13-B54F-8630-3403896A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70" y="58493"/>
            <a:ext cx="6548021" cy="920838"/>
          </a:xfrm>
        </p:spPr>
        <p:txBody>
          <a:bodyPr/>
          <a:lstStyle/>
          <a:p>
            <a:r>
              <a:rPr lang="en-US" sz="2700" dirty="0">
                <a:cs typeface="Cairo"/>
              </a:rPr>
              <a:t>Telecoms &amp; Networks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4EBAFC-E55E-40E6-9D33-F602B53A6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02" y="2662491"/>
            <a:ext cx="499474" cy="499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696F66-70A0-7847-877C-6E4FAB5CF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/>
          <a:stretch/>
        </p:blipFill>
        <p:spPr>
          <a:xfrm>
            <a:off x="517751" y="883062"/>
            <a:ext cx="1929011" cy="177416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166A04-532B-5044-99EB-2A733D6CD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1" y="3657795"/>
            <a:ext cx="923823" cy="910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A7EA97-5C26-8840-AA94-6D3A00309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92" y="3699166"/>
            <a:ext cx="839839" cy="827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FD6AE4-ED6D-634A-8AF8-360C52A67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41" y="3699166"/>
            <a:ext cx="839839" cy="827387"/>
          </a:xfrm>
          <a:prstGeom prst="rect">
            <a:avLst/>
          </a:prstGeom>
        </p:spPr>
      </p:pic>
      <p:pic>
        <p:nvPicPr>
          <p:cNvPr id="1026" name="Picture 2" descr="/var/folders/vq/7dgfn3s522sgkfk5xjhrmdgm0000gn/T/com.microsoft.Powerpoint/WebArchiveCopyPasteTempFiles/Wmo+8jpQvFwAAAABJRU5ErkJggg==">
            <a:extLst>
              <a:ext uri="{FF2B5EF4-FFF2-40B4-BE49-F238E27FC236}">
                <a16:creationId xmlns:a16="http://schemas.microsoft.com/office/drawing/2014/main" xmlns="" id="{92A8FC5B-E21A-DE49-855D-7DA93710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54" y="3717071"/>
            <a:ext cx="7905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AC44C6-E90F-B14C-811F-743BCFED7D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9388" r="2405" b="5094"/>
          <a:stretch/>
        </p:blipFill>
        <p:spPr>
          <a:xfrm>
            <a:off x="3070654" y="869216"/>
            <a:ext cx="2789591" cy="182444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01149E-0603-5A4B-9E9F-42AAE1AA77C7}"/>
              </a:ext>
            </a:extLst>
          </p:cNvPr>
          <p:cNvSpPr txBox="1"/>
          <p:nvPr/>
        </p:nvSpPr>
        <p:spPr>
          <a:xfrm>
            <a:off x="3476208" y="2756013"/>
            <a:ext cx="195349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 err="1">
                <a:solidFill>
                  <a:srgbClr val="7030A0"/>
                </a:solidFill>
              </a:rPr>
              <a:t>LoRa</a:t>
            </a:r>
            <a:r>
              <a:rPr lang="en-US" sz="1800" dirty="0">
                <a:solidFill>
                  <a:srgbClr val="7030A0"/>
                </a:solidFill>
              </a:rPr>
              <a:t> Coverage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5D3796B-B05B-E54F-92C8-2AAD9C810606}"/>
              </a:ext>
            </a:extLst>
          </p:cNvPr>
          <p:cNvSpPr txBox="1"/>
          <p:nvPr/>
        </p:nvSpPr>
        <p:spPr>
          <a:xfrm>
            <a:off x="132182" y="2774977"/>
            <a:ext cx="255290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100% </a:t>
            </a:r>
            <a:r>
              <a:rPr lang="en-US" sz="1800" dirty="0" err="1">
                <a:solidFill>
                  <a:srgbClr val="7030A0"/>
                </a:solidFill>
              </a:rPr>
              <a:t>fibre</a:t>
            </a:r>
            <a:r>
              <a:rPr lang="en-US" sz="1800" dirty="0">
                <a:solidFill>
                  <a:srgbClr val="7030A0"/>
                </a:solidFill>
              </a:rPr>
              <a:t> to </a:t>
            </a:r>
          </a:p>
          <a:p>
            <a:pPr algn="ctr"/>
            <a:r>
              <a:rPr lang="en-US" sz="1800" dirty="0">
                <a:solidFill>
                  <a:srgbClr val="7030A0"/>
                </a:solidFill>
              </a:rPr>
              <a:t>the premises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DD2163-0CF4-684A-89A2-0C5C76105A97}"/>
              </a:ext>
            </a:extLst>
          </p:cNvPr>
          <p:cNvSpPr txBox="1"/>
          <p:nvPr/>
        </p:nvSpPr>
        <p:spPr>
          <a:xfrm>
            <a:off x="6496907" y="2756011"/>
            <a:ext cx="19534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</a:rPr>
              <a:t>Pan Island IoT Network 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1DB9629C-A0E5-0B43-8F95-FCD80C167E87}"/>
              </a:ext>
            </a:extLst>
          </p:cNvPr>
          <p:cNvSpPr/>
          <p:nvPr/>
        </p:nvSpPr>
        <p:spPr>
          <a:xfrm>
            <a:off x="3226515" y="3889821"/>
            <a:ext cx="693376" cy="40524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highlight>
                <a:srgbClr val="800080"/>
              </a:highlight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5F69155-E7CE-544E-889E-227EE3488E00}"/>
              </a:ext>
            </a:extLst>
          </p:cNvPr>
          <p:cNvCxnSpPr>
            <a:cxnSpLocks/>
          </p:cNvCxnSpPr>
          <p:nvPr/>
        </p:nvCxnSpPr>
        <p:spPr>
          <a:xfrm flipV="1">
            <a:off x="517752" y="2811415"/>
            <a:ext cx="7422551" cy="55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0077460-CA54-294D-8AB6-691C7B77B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10" y="830045"/>
            <a:ext cx="1860899" cy="18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3893952" y="4633193"/>
            <a:ext cx="1298815" cy="49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1000" tIns="27000" rIns="81000" bIns="270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100" dirty="0">
              <a:latin typeface="Verdana" pitchFamily="-109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6645" y="715567"/>
            <a:ext cx="6207919" cy="3012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Existing and Future Planned Cable Links</a:t>
            </a:r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sp>
        <p:nvSpPr>
          <p:cNvPr id="22531" name="Rectangle 82"/>
          <p:cNvSpPr>
            <a:spLocks noChangeArrowheads="1"/>
          </p:cNvSpPr>
          <p:nvPr/>
        </p:nvSpPr>
        <p:spPr bwMode="auto">
          <a:xfrm>
            <a:off x="0" y="661989"/>
            <a:ext cx="9144000" cy="53578"/>
          </a:xfrm>
          <a:prstGeom prst="rect">
            <a:avLst/>
          </a:prstGeom>
          <a:solidFill>
            <a:srgbClr val="7030A0"/>
          </a:solidFill>
          <a:ln>
            <a:noFill/>
          </a:ln>
          <a:extLst/>
        </p:spPr>
        <p:txBody>
          <a:bodyPr wrap="none" lIns="81000" tIns="27000" rIns="81000" bIns="27000" anchor="ctr"/>
          <a:lstStyle>
            <a:lvl1pPr algn="l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n"/>
              <a:defRPr sz="13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Verdana" panose="020B0604030504040204" pitchFamily="34" charset="0"/>
              <a:buChar char="–"/>
              <a:defRPr sz="11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900">
                <a:solidFill>
                  <a:srgbClr val="00357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en-US" alt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grayscl/>
            <a:lum bright="56000"/>
          </a:blip>
          <a:stretch>
            <a:fillRect/>
          </a:stretch>
        </p:blipFill>
        <p:spPr>
          <a:xfrm>
            <a:off x="610349" y="769145"/>
            <a:ext cx="7901872" cy="42639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4D9217-D618-459C-A4B3-96D33EDE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532" y="811136"/>
            <a:ext cx="2234993" cy="141891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2F9E9F-8A82-48AB-B442-2DF4BB148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14" y="638177"/>
            <a:ext cx="1844121" cy="2391036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D350F2-D72D-463C-9DB9-425A32795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08" y="2963735"/>
            <a:ext cx="2203195" cy="1687730"/>
          </a:xfrm>
          <a:prstGeom prst="rect">
            <a:avLst/>
          </a:prstGeom>
          <a:effectLst>
            <a:glow rad="127000">
              <a:schemeClr val="bg1">
                <a:alpha val="38000"/>
              </a:schemeClr>
            </a:glow>
            <a:softEdge rad="279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EB54C-976E-4275-BF72-206C487A76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2" t="16499"/>
          <a:stretch/>
        </p:blipFill>
        <p:spPr>
          <a:xfrm>
            <a:off x="3108400" y="3414193"/>
            <a:ext cx="2601006" cy="1666271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437" y="2152407"/>
            <a:ext cx="2312750" cy="166238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1003" y="769146"/>
            <a:ext cx="1881893" cy="1263653"/>
          </a:xfrm>
          <a:prstGeom prst="rect">
            <a:avLst/>
          </a:prstGeom>
          <a:effectLst>
            <a:glow rad="127000">
              <a:schemeClr val="bg1">
                <a:alpha val="55000"/>
              </a:schemeClr>
            </a:glow>
            <a:softEdge rad="63500"/>
          </a:effectLst>
        </p:spPr>
      </p:pic>
      <p:sp>
        <p:nvSpPr>
          <p:cNvPr id="17" name="Rectangle 16"/>
          <p:cNvSpPr/>
          <p:nvPr/>
        </p:nvSpPr>
        <p:spPr bwMode="auto">
          <a:xfrm>
            <a:off x="7828581" y="4591373"/>
            <a:ext cx="1208868" cy="49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1000" tIns="27000" rIns="81000" bIns="2700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100" dirty="0">
              <a:latin typeface="Verdana" pitchFamily="-109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E926FEB-BABA-4AEF-A764-01DE6B1494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9595" y="2066005"/>
            <a:ext cx="2872736" cy="1795460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D28077-CEF4-4A81-98CA-2A63563DC1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330" y="3751962"/>
            <a:ext cx="1870058" cy="130870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2253" y="666779"/>
            <a:ext cx="1431681" cy="152389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DE203E8-1D80-424C-82AA-6D46DB95068A}"/>
              </a:ext>
            </a:extLst>
          </p:cNvPr>
          <p:cNvSpPr txBox="1">
            <a:spLocks/>
          </p:cNvSpPr>
          <p:nvPr/>
        </p:nvSpPr>
        <p:spPr>
          <a:xfrm>
            <a:off x="352307" y="127617"/>
            <a:ext cx="6651429" cy="9208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>
                <a:solidFill>
                  <a:srgbClr val="00B0F0"/>
                </a:solidFill>
                <a:latin typeface="Cairo" pitchFamily="2" charset="-78"/>
                <a:cs typeface="Cairo" pitchFamily="2" charset="-78"/>
              </a:rPr>
              <a:t>Jersey Electricity</a:t>
            </a:r>
            <a:r>
              <a:rPr lang="en-GB" sz="2700" dirty="0">
                <a:solidFill>
                  <a:srgbClr val="00B0F0"/>
                </a:solidFill>
              </a:rPr>
              <a:t/>
            </a:r>
            <a:br>
              <a:rPr lang="en-GB" sz="2700" dirty="0">
                <a:solidFill>
                  <a:srgbClr val="00B0F0"/>
                </a:solidFill>
              </a:rPr>
            </a:br>
            <a:endParaRPr lang="en-GB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063EA4-5E4F-46C3-B7B7-8A91B9CE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7989"/>
          <a:stretch/>
        </p:blipFill>
        <p:spPr>
          <a:xfrm>
            <a:off x="2430826" y="1127414"/>
            <a:ext cx="6713177" cy="36817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191E0A0-4782-421D-92F1-11FADFCA3BF6}"/>
              </a:ext>
            </a:extLst>
          </p:cNvPr>
          <p:cNvSpPr txBox="1">
            <a:spLocks/>
          </p:cNvSpPr>
          <p:nvPr/>
        </p:nvSpPr>
        <p:spPr>
          <a:xfrm>
            <a:off x="218468" y="334329"/>
            <a:ext cx="3761250" cy="291055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GB" sz="2700" dirty="0">
                <a:solidFill>
                  <a:srgbClr val="00B0F0"/>
                </a:solidFill>
              </a:rPr>
              <a:t>What is Digital Jersey?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C21EE44-34CB-4EB0-9581-81AEA57E3531}"/>
              </a:ext>
            </a:extLst>
          </p:cNvPr>
          <p:cNvSpPr txBox="1">
            <a:spLocks/>
          </p:cNvSpPr>
          <p:nvPr/>
        </p:nvSpPr>
        <p:spPr>
          <a:xfrm>
            <a:off x="218471" y="1923779"/>
            <a:ext cx="3849053" cy="608481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1C3FF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</a:lstStyle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cs typeface="Cairo"/>
              </a:rPr>
              <a:t>Digital Jersey is the government-backed economic development agency and industry association dedicated to the growth</a:t>
            </a:r>
            <a:endParaRPr lang="en-GB" sz="1800" dirty="0">
              <a:solidFill>
                <a:schemeClr val="tx1"/>
              </a:solidFill>
              <a:cs typeface="Cairo"/>
            </a:endParaRPr>
          </a:p>
          <a:p>
            <a:r>
              <a:rPr lang="en-GB" sz="1500" dirty="0">
                <a:solidFill>
                  <a:schemeClr val="bg1">
                    <a:lumMod val="50000"/>
                  </a:schemeClr>
                </a:solidFill>
                <a:cs typeface="Cairo"/>
              </a:rPr>
              <a:t>of the digital sector in Jersey.</a:t>
            </a:r>
          </a:p>
          <a:p>
            <a:endParaRPr lang="en-US" sz="1500" dirty="0">
              <a:solidFill>
                <a:schemeClr val="bg1">
                  <a:lumMod val="50000"/>
                </a:schemeClr>
              </a:solidFill>
              <a:cs typeface="Cairo"/>
            </a:endParaRPr>
          </a:p>
        </p:txBody>
      </p:sp>
    </p:spTree>
    <p:extLst>
      <p:ext uri="{BB962C8B-B14F-4D97-AF65-F5344CB8AC3E}">
        <p14:creationId xmlns:p14="http://schemas.microsoft.com/office/powerpoint/2010/main" val="273156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95FF2653C0C04B9A1591B2E100138D" ma:contentTypeVersion="16" ma:contentTypeDescription="Create a new document." ma:contentTypeScope="" ma:versionID="b81002db93667eec872e2b5aafff4805">
  <xsd:schema xmlns:xsd="http://www.w3.org/2001/XMLSchema" xmlns:xs="http://www.w3.org/2001/XMLSchema" xmlns:p="http://schemas.microsoft.com/office/2006/metadata/properties" xmlns:ns2="e3c97dbe-3627-445a-9f7f-f14ebadd3006" xmlns:ns3="bca52948-fce2-4f6f-a5fb-96125450778d" targetNamespace="http://schemas.microsoft.com/office/2006/metadata/properties" ma:root="true" ma:fieldsID="75ac4f68f647335dae1fb93754c27f67" ns2:_="" ns3:_="">
    <xsd:import namespace="e3c97dbe-3627-445a-9f7f-f14ebadd3006"/>
    <xsd:import namespace="bca52948-fce2-4f6f-a5fb-96125450778d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97dbe-3627-445a-9f7f-f14ebadd300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1400b1c5-0768-4f49-adfc-cd4757cb5a7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f4c559a-0c98-4a15-8bbb-054d105a5733}" ma:internalName="TaxCatchAll" ma:showField="CatchAllData" ma:web="e3c97dbe-3627-445a-9f7f-f14ebadd30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3" nillable="true" ma:displayName="Sharing Hint Hash" ma:internalName="SharingHintHash" ma:readOnly="true">
      <xsd:simpleType>
        <xsd:restriction base="dms:Text"/>
      </xsd:simple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6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52948-fce2-4f6f-a5fb-9612545077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e3c97dbe-3627-445a-9f7f-f14ebadd3006">
      <Terms xmlns="http://schemas.microsoft.com/office/infopath/2007/PartnerControls"/>
    </TaxKeywordTaxHTField>
    <TaxCatchAll xmlns="e3c97dbe-3627-445a-9f7f-f14ebadd3006"/>
  </documentManagement>
</p:properties>
</file>

<file path=customXml/itemProps1.xml><?xml version="1.0" encoding="utf-8"?>
<ds:datastoreItem xmlns:ds="http://schemas.openxmlformats.org/officeDocument/2006/customXml" ds:itemID="{FF277199-B9C0-4EF2-B68F-BD19DBD9E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512AD6-48C2-4539-895A-934F7EF533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c97dbe-3627-445a-9f7f-f14ebadd3006"/>
    <ds:schemaRef ds:uri="bca52948-fce2-4f6f-a5fb-9612545077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4808CB-EDFF-4B67-B05C-8EB73EFE6C2E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3c97dbe-3627-445a-9f7f-f14ebadd3006"/>
    <ds:schemaRef ds:uri="bca52948-fce2-4f6f-a5fb-96125450778d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443</Words>
  <Application>Microsoft Macintosh PowerPoint</Application>
  <PresentationFormat>On-screen Show (16:9)</PresentationFormat>
  <Paragraphs>76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About Jersey</vt:lpstr>
      <vt:lpstr>PowerPoint Presentation</vt:lpstr>
      <vt:lpstr>PowerPoint Presentation</vt:lpstr>
      <vt:lpstr>Airport &amp; Harbour </vt:lpstr>
      <vt:lpstr>Telecoms &amp; Networks</vt:lpstr>
      <vt:lpstr>Existing and Future Planned Cable Links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Fintech Roadmap - Island wide plan for Fintech </vt:lpstr>
      <vt:lpstr>Digital Health</vt:lpstr>
      <vt:lpstr>Research Partnerships</vt:lpstr>
      <vt:lpstr>Digital Skills </vt:lpstr>
      <vt:lpstr>Start-up Support </vt:lpstr>
      <vt:lpstr>Case Studies</vt:lpstr>
      <vt:lpstr>PowerPoint Presentation</vt:lpstr>
      <vt:lpstr>PowerPoint Presentation</vt:lpstr>
      <vt:lpstr>PowerPoint Presentation</vt:lpstr>
      <vt:lpstr>info@digital.je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Michieli</dc:creator>
  <cp:lastModifiedBy>Theo Davidson</cp:lastModifiedBy>
  <cp:revision>29</cp:revision>
  <dcterms:created xsi:type="dcterms:W3CDTF">2019-03-19T00:27:02Z</dcterms:created>
  <dcterms:modified xsi:type="dcterms:W3CDTF">2019-03-21T00:38:23Z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0x010100BF95FF2653C0C04B9A1591B2E100138D</vt:lpwstr>
  </property>
  <property fmtid="{D5CDD505-2E9C-101B-9397-08002B2CF9AE}" pid="3" name="TaxKeyword">
    <vt:lpwstr/>
  </property>
</Properties>
</file>