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304" r:id="rId2"/>
    <p:sldId id="256" r:id="rId3"/>
    <p:sldId id="306" r:id="rId4"/>
    <p:sldId id="308" r:id="rId5"/>
    <p:sldId id="309" r:id="rId6"/>
    <p:sldId id="272" r:id="rId7"/>
    <p:sldId id="265" r:id="rId8"/>
    <p:sldId id="259" r:id="rId9"/>
    <p:sldId id="263" r:id="rId10"/>
    <p:sldId id="273" r:id="rId11"/>
    <p:sldId id="268" r:id="rId12"/>
    <p:sldId id="275" r:id="rId13"/>
    <p:sldId id="282" r:id="rId14"/>
    <p:sldId id="305" r:id="rId15"/>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C56388A-F9A4-433F-B81F-9FF940237FA5}">
          <p14:sldIdLst>
            <p14:sldId id="304"/>
            <p14:sldId id="256"/>
            <p14:sldId id="306"/>
            <p14:sldId id="308"/>
            <p14:sldId id="309"/>
          </p14:sldIdLst>
        </p14:section>
        <p14:section name="Untitled Section" id="{59069C92-C780-4BC3-9045-DDE83A53C462}">
          <p14:sldIdLst>
            <p14:sldId id="272"/>
            <p14:sldId id="265"/>
            <p14:sldId id="259"/>
            <p14:sldId id="263"/>
            <p14:sldId id="273"/>
            <p14:sldId id="268"/>
            <p14:sldId id="275"/>
            <p14:sldId id="282"/>
            <p14:sldId id="30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AB635A-C20B-426C-892D-915DBD3122A7}" v="4" dt="2026-09-10T08:10:03.139"/>
    <p1510:client id="{8669094F-E451-6E75-399F-C357550B3ED9}" v="113" dt="2026-09-10T11:08:39.7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78692" autoAdjust="0"/>
  </p:normalViewPr>
  <p:slideViewPr>
    <p:cSldViewPr snapToGrid="0" snapToObjects="1">
      <p:cViewPr varScale="1">
        <p:scale>
          <a:sx n="82" d="100"/>
          <a:sy n="82" d="100"/>
        </p:scale>
        <p:origin x="680"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78654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 y="1524000"/>
            <a:ext cx="7315200" cy="4114800"/>
          </a:xfrm>
          <a:prstGeom prst="rect">
            <a:avLst/>
          </a:prstGeom>
          <a:noFill/>
          <a:ln w="12700">
            <a:solidFill>
              <a:prstClr val="black"/>
            </a:solidFill>
          </a:ln>
        </p:spPr>
      </p:sp>
      <p:sp>
        <p:nvSpPr>
          <p:cNvPr id="3" name="Notes Placeholder 2"/>
          <p:cNvSpPr>
            <a:spLocks noGrp="1"/>
          </p:cNvSpPr>
          <p:nvPr>
            <p:ph type="body" idx="1"/>
          </p:nvPr>
        </p:nvSpPr>
        <p:spPr>
          <a:xfrm>
            <a:off x="685800" y="5867400"/>
            <a:ext cx="5486400" cy="480060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Set the frame in two sentences: more finance teams now hold or touch digital assets, and the audit of those balances is not business as usual. The aim today is practical readiness, so that when the auditor arrives the evidence already exists.</a:t>
            </a:r>
            <a:endParaRPr lang="en-GB" dirty="0"/>
          </a:p>
        </p:txBody>
      </p:sp>
    </p:spTree>
    <p:extLst>
      <p:ext uri="{BB962C8B-B14F-4D97-AF65-F5344CB8AC3E}">
        <p14:creationId xmlns:p14="http://schemas.microsoft.com/office/powerpoint/2010/main" val="1187978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80447-6CEF-C76F-8DDA-F3B9F37E60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7F9C7D-24F1-7DCA-3473-DBB589D14A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67D580-476C-10F8-9966-7B04C1AE503B}"/>
              </a:ext>
            </a:extLst>
          </p:cNvPr>
          <p:cNvSpPr>
            <a:spLocks noGrp="1"/>
          </p:cNvSpPr>
          <p:nvPr>
            <p:ph type="body" idx="1"/>
          </p:nvPr>
        </p:nvSpPr>
        <p:spPr/>
        <p:txBody>
          <a:bodyPr/>
          <a:lstStyle/>
          <a:p>
            <a:r>
              <a:rPr lang="en-US" dirty="0"/>
              <a:t>IT general controls are the foundation. Because data flows from the chain through tools into the ledger, the reliability of everything downstream depends on the IT general controls around those tools. The IT environment is usually assessed as complex whenever an interface sits between the blockchain and the ledger (ICAEW). Two ITGC deficiencies recur in PCAOB findings and are worth naming: weak change management (no log of changes to the environment) and weak access controls. If ITGCs fail, information produced by the entity's systems cannot be relied on, and the audit gets much harder and slower.</a:t>
            </a:r>
          </a:p>
        </p:txBody>
      </p:sp>
      <p:sp>
        <p:nvSpPr>
          <p:cNvPr id="4" name="Slide Number Placeholder 3">
            <a:extLst>
              <a:ext uri="{FF2B5EF4-FFF2-40B4-BE49-F238E27FC236}">
                <a16:creationId xmlns:a16="http://schemas.microsoft.com/office/drawing/2014/main" id="{E055B04C-03F1-756B-A251-7024460F6DB4}"/>
              </a:ext>
            </a:extLst>
          </p:cNvPr>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2453083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687E3-C999-00C3-CBC7-49BB38261B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4D418F-6279-DE15-11D5-4A4464F501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78831A-A349-B895-AFE6-0B45D828ACEB}"/>
              </a:ext>
            </a:extLst>
          </p:cNvPr>
          <p:cNvSpPr>
            <a:spLocks noGrp="1"/>
          </p:cNvSpPr>
          <p:nvPr>
            <p:ph type="body" idx="1"/>
          </p:nvPr>
        </p:nvSpPr>
        <p:spPr/>
        <p:txBody>
          <a:bodyPr/>
          <a:lstStyle/>
          <a:p>
            <a:r>
              <a:rPr lang="en-US" dirty="0"/>
              <a:t>Data source reliability. Free public block explorers are convenient but untested; they may lack historical (point-in-time) balances, can lag protocol changes and can disappear mid-engagement. The defensible approach is independently tested tooling, or at minimum two independent explorers required to return identical results, with the source, version and block height recorded. Always query the historical balance at the period-end block, never the current balance.</a:t>
            </a:r>
          </a:p>
        </p:txBody>
      </p:sp>
      <p:sp>
        <p:nvSpPr>
          <p:cNvPr id="4" name="Slide Number Placeholder 3">
            <a:extLst>
              <a:ext uri="{FF2B5EF4-FFF2-40B4-BE49-F238E27FC236}">
                <a16:creationId xmlns:a16="http://schemas.microsoft.com/office/drawing/2014/main" id="{5D092D55-A5C0-CF3D-4FF1-62D04BAFCBF6}"/>
              </a:ext>
            </a:extLst>
          </p:cNvPr>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516101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57B8E-A3DD-D8DC-BBBE-03C10B067B9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F378D0E-07ED-4C32-26CB-5BF7CAE2060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EDB2CC5-AD2F-074E-57AF-D973BF3A35B0}"/>
              </a:ext>
            </a:extLst>
          </p:cNvPr>
          <p:cNvSpPr>
            <a:spLocks noGrp="1"/>
          </p:cNvSpPr>
          <p:nvPr>
            <p:ph type="dt" sz="half" idx="10"/>
          </p:nvPr>
        </p:nvSpPr>
        <p:spPr/>
        <p:txBody>
          <a:bodyPr/>
          <a:lstStyle/>
          <a:p>
            <a:fld id="{B2CFE246-3C20-5E4E-9962-053F57E1AD9C}" type="datetimeFigureOut">
              <a:rPr lang="en-US" smtClean="0"/>
              <a:t>9/10/2026</a:t>
            </a:fld>
            <a:endParaRPr lang="en-US"/>
          </a:p>
        </p:txBody>
      </p:sp>
      <p:sp>
        <p:nvSpPr>
          <p:cNvPr id="5" name="Footer Placeholder 4">
            <a:extLst>
              <a:ext uri="{FF2B5EF4-FFF2-40B4-BE49-F238E27FC236}">
                <a16:creationId xmlns:a16="http://schemas.microsoft.com/office/drawing/2014/main" id="{5FE1E387-5837-7103-6919-20F84AFA24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6FA441B-AF7E-07D6-D040-DCC02416240F}"/>
              </a:ext>
            </a:extLst>
          </p:cNvPr>
          <p:cNvSpPr>
            <a:spLocks noGrp="1"/>
          </p:cNvSpPr>
          <p:nvPr>
            <p:ph type="sldNum" sz="quarter" idx="12"/>
          </p:nvPr>
        </p:nvSpPr>
        <p:spPr/>
        <p:txBody>
          <a:bodyPr/>
          <a:lstStyle/>
          <a:p>
            <a:fld id="{F81F741D-87C5-784F-AC29-1FF2D01C4472}" type="slidenum">
              <a:rPr lang="en-US" smtClean="0"/>
              <a:t>‹#›</a:t>
            </a:fld>
            <a:endParaRPr lang="en-US"/>
          </a:p>
        </p:txBody>
      </p:sp>
    </p:spTree>
    <p:extLst>
      <p:ext uri="{BB962C8B-B14F-4D97-AF65-F5344CB8AC3E}">
        <p14:creationId xmlns:p14="http://schemas.microsoft.com/office/powerpoint/2010/main" val="164185860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sv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3" Type="http://schemas.openxmlformats.org/officeDocument/2006/relationships/image" Target="../media/image15.png"/><Relationship Id="rId18" Type="http://schemas.openxmlformats.org/officeDocument/2006/relationships/image" Target="../media/image18.png"/><Relationship Id="rId26" Type="http://schemas.microsoft.com/office/2007/relationships/hdphoto" Target="../media/hdphoto9.wdp"/><Relationship Id="rId39" Type="http://schemas.openxmlformats.org/officeDocument/2006/relationships/image" Target="../media/image33.svg"/><Relationship Id="rId21" Type="http://schemas.microsoft.com/office/2007/relationships/hdphoto" Target="../media/hdphoto7.wdp"/><Relationship Id="rId34" Type="http://schemas.openxmlformats.org/officeDocument/2006/relationships/image" Target="../media/image29.png"/><Relationship Id="rId42" Type="http://schemas.openxmlformats.org/officeDocument/2006/relationships/image" Target="../media/image36.svg"/><Relationship Id="rId7" Type="http://schemas.microsoft.com/office/2007/relationships/hdphoto" Target="../media/hdphoto1.wdp"/><Relationship Id="rId2" Type="http://schemas.openxmlformats.org/officeDocument/2006/relationships/image" Target="../media/image7.svg"/><Relationship Id="rId16" Type="http://schemas.openxmlformats.org/officeDocument/2006/relationships/image" Target="../media/image17.png"/><Relationship Id="rId29"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4.png"/><Relationship Id="rId24" Type="http://schemas.openxmlformats.org/officeDocument/2006/relationships/image" Target="../media/image21.svg"/><Relationship Id="rId32" Type="http://schemas.openxmlformats.org/officeDocument/2006/relationships/image" Target="../media/image27.svg"/><Relationship Id="rId37" Type="http://schemas.openxmlformats.org/officeDocument/2006/relationships/image" Target="../media/image31.emf"/><Relationship Id="rId40" Type="http://schemas.openxmlformats.org/officeDocument/2006/relationships/image" Target="../media/image34.svg"/><Relationship Id="rId45" Type="http://schemas.openxmlformats.org/officeDocument/2006/relationships/image" Target="../media/image39.svg"/><Relationship Id="rId5" Type="http://schemas.openxmlformats.org/officeDocument/2006/relationships/image" Target="../media/image10.svg"/><Relationship Id="rId15" Type="http://schemas.openxmlformats.org/officeDocument/2006/relationships/image" Target="../media/image16.svg"/><Relationship Id="rId23" Type="http://schemas.microsoft.com/office/2007/relationships/hdphoto" Target="../media/hdphoto8.wdp"/><Relationship Id="rId28" Type="http://schemas.openxmlformats.org/officeDocument/2006/relationships/image" Target="../media/image24.svg"/><Relationship Id="rId36" Type="http://schemas.openxmlformats.org/officeDocument/2006/relationships/image" Target="../media/image30.svg"/><Relationship Id="rId10" Type="http://schemas.microsoft.com/office/2007/relationships/hdphoto" Target="../media/hdphoto2.wdp"/><Relationship Id="rId19" Type="http://schemas.microsoft.com/office/2007/relationships/hdphoto" Target="../media/hdphoto6.wdp"/><Relationship Id="rId31" Type="http://schemas.openxmlformats.org/officeDocument/2006/relationships/image" Target="../media/image26.svg"/><Relationship Id="rId44" Type="http://schemas.openxmlformats.org/officeDocument/2006/relationships/image" Target="../media/image38.svg"/><Relationship Id="rId4" Type="http://schemas.openxmlformats.org/officeDocument/2006/relationships/image" Target="../media/image9.svg"/><Relationship Id="rId9" Type="http://schemas.openxmlformats.org/officeDocument/2006/relationships/image" Target="../media/image13.png"/><Relationship Id="rId14" Type="http://schemas.microsoft.com/office/2007/relationships/hdphoto" Target="../media/hdphoto4.wdp"/><Relationship Id="rId22" Type="http://schemas.openxmlformats.org/officeDocument/2006/relationships/image" Target="../media/image20.png"/><Relationship Id="rId27" Type="http://schemas.openxmlformats.org/officeDocument/2006/relationships/image" Target="../media/image23.svg"/><Relationship Id="rId30" Type="http://schemas.microsoft.com/office/2007/relationships/hdphoto" Target="../media/hdphoto10.wdp"/><Relationship Id="rId35" Type="http://schemas.microsoft.com/office/2007/relationships/hdphoto" Target="../media/hdphoto11.wdp"/><Relationship Id="rId43" Type="http://schemas.openxmlformats.org/officeDocument/2006/relationships/image" Target="../media/image37.svg"/><Relationship Id="rId8" Type="http://schemas.openxmlformats.org/officeDocument/2006/relationships/image" Target="../media/image12.svg"/><Relationship Id="rId3" Type="http://schemas.openxmlformats.org/officeDocument/2006/relationships/image" Target="../media/image8.svg"/><Relationship Id="rId12" Type="http://schemas.microsoft.com/office/2007/relationships/hdphoto" Target="../media/hdphoto3.wdp"/><Relationship Id="rId17" Type="http://schemas.microsoft.com/office/2007/relationships/hdphoto" Target="../media/hdphoto5.wdp"/><Relationship Id="rId25" Type="http://schemas.openxmlformats.org/officeDocument/2006/relationships/image" Target="../media/image22.png"/><Relationship Id="rId33" Type="http://schemas.openxmlformats.org/officeDocument/2006/relationships/image" Target="../media/image28.svg"/><Relationship Id="rId38" Type="http://schemas.openxmlformats.org/officeDocument/2006/relationships/image" Target="../media/image32.svg"/><Relationship Id="rId46" Type="http://schemas.openxmlformats.org/officeDocument/2006/relationships/image" Target="../media/image40.svg"/><Relationship Id="rId20" Type="http://schemas.openxmlformats.org/officeDocument/2006/relationships/image" Target="../media/image19.png"/><Relationship Id="rId41" Type="http://schemas.openxmlformats.org/officeDocument/2006/relationships/image" Target="../media/image35.svg"/></Relationships>
</file>

<file path=ppt/slides/_rels/slide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hyperlink" Target="mailto:jonathanwade@ht.digital" TargetMode="External"/><Relationship Id="rId4" Type="http://schemas.openxmlformats.org/officeDocument/2006/relationships/hyperlink" Target="mailto:laeeqshabbir@ht.digital"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svg"/><Relationship Id="rId1" Type="http://schemas.openxmlformats.org/officeDocument/2006/relationships/slideLayout" Target="../slideLayouts/slideLayout2.xml"/><Relationship Id="rId4" Type="http://schemas.openxmlformats.org/officeDocument/2006/relationships/hyperlink" Target="https://www.ht.digita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9E30A8-0521-49FB-391D-6DC2AED6465E}"/>
            </a:ext>
          </a:extLst>
        </p:cNvPr>
        <p:cNvGrpSpPr/>
        <p:nvPr/>
      </p:nvGrpSpPr>
      <p:grpSpPr>
        <a:xfrm>
          <a:off x="0" y="0"/>
          <a:ext cx="0" cy="0"/>
          <a:chOff x="0" y="0"/>
          <a:chExt cx="0" cy="0"/>
        </a:xfrm>
      </p:grpSpPr>
      <p:grpSp>
        <p:nvGrpSpPr>
          <p:cNvPr id="2" name="Group 1">
            <a:extLst>
              <a:ext uri="{FF2B5EF4-FFF2-40B4-BE49-F238E27FC236}">
                <a16:creationId xmlns:a16="http://schemas.microsoft.com/office/drawing/2014/main" id="{47EB95A1-AAFD-7164-FDC5-089EBCA3367D}"/>
              </a:ext>
            </a:extLst>
          </p:cNvPr>
          <p:cNvGrpSpPr/>
          <p:nvPr/>
        </p:nvGrpSpPr>
        <p:grpSpPr>
          <a:xfrm>
            <a:off x="0" y="-6001"/>
            <a:ext cx="12199781" cy="6864001"/>
            <a:chOff x="0" y="-12022"/>
            <a:chExt cx="11652113" cy="6870022"/>
          </a:xfrm>
        </p:grpSpPr>
        <p:pic>
          <p:nvPicPr>
            <p:cNvPr id="3" name="Graphic 2">
              <a:extLst>
                <a:ext uri="{FF2B5EF4-FFF2-40B4-BE49-F238E27FC236}">
                  <a16:creationId xmlns:a16="http://schemas.microsoft.com/office/drawing/2014/main" id="{3149CFF5-0F9A-0573-B2B9-7CB8005AC73F}"/>
                </a:ext>
              </a:extLst>
            </p:cNvPr>
            <p:cNvPicPr/>
            <p:nvPr/>
          </p:nvPicPr>
          <p:blipFill>
            <a:blip>
              <a:extLst>
                <a:ext uri="{96DAC541-7B7A-43D3-8B79-37D633B846F1}">
                  <asvg:svgBlip xmlns:asvg="http://schemas.microsoft.com/office/drawing/2016/SVG/main" r:embed="rId3"/>
                </a:ext>
              </a:extLst>
            </a:blip>
            <a:stretch>
              <a:fillRect/>
            </a:stretch>
          </p:blipFill>
          <p:spPr>
            <a:xfrm flipH="1">
              <a:off x="4794114" y="1"/>
              <a:ext cx="6857999" cy="6857999"/>
            </a:xfrm>
            <a:prstGeom prst="rect">
              <a:avLst/>
            </a:prstGeom>
          </p:spPr>
        </p:pic>
        <p:pic>
          <p:nvPicPr>
            <p:cNvPr id="5" name="Picture 4" descr="A blue and black background&#10;&#10;Description automatically generated">
              <a:extLst>
                <a:ext uri="{FF2B5EF4-FFF2-40B4-BE49-F238E27FC236}">
                  <a16:creationId xmlns:a16="http://schemas.microsoft.com/office/drawing/2014/main" id="{4B8C1477-A1B5-08E8-FE13-FE8657B094DC}"/>
                </a:ext>
              </a:extLst>
            </p:cNvPr>
            <p:cNvPicPr>
              <a:picLocks noChangeAspect="1"/>
            </p:cNvPicPr>
            <p:nvPr/>
          </p:nvPicPr>
          <p:blipFill>
            <a:blip r:embed="rId4"/>
            <a:srcRect t="12000" b="22582"/>
            <a:stretch>
              <a:fillRect/>
            </a:stretch>
          </p:blipFill>
          <p:spPr>
            <a:xfrm>
              <a:off x="0" y="-12022"/>
              <a:ext cx="11229012" cy="6858000"/>
            </a:xfrm>
            <a:prstGeom prst="rect">
              <a:avLst/>
            </a:prstGeom>
            <a:effectLst>
              <a:outerShdw blurRad="436791" dist="50800" algn="ctr" rotWithShape="0">
                <a:srgbClr val="161A45">
                  <a:alpha val="75000"/>
                </a:srgbClr>
              </a:outerShdw>
            </a:effectLst>
          </p:spPr>
        </p:pic>
      </p:grpSp>
      <p:pic>
        <p:nvPicPr>
          <p:cNvPr id="17" name="Graphic 16">
            <a:extLst>
              <a:ext uri="{FF2B5EF4-FFF2-40B4-BE49-F238E27FC236}">
                <a16:creationId xmlns:a16="http://schemas.microsoft.com/office/drawing/2014/main" id="{891C69DF-44D9-1B8D-BE4A-0AF3D629383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10438" y="1926771"/>
            <a:ext cx="3587699" cy="1284897"/>
          </a:xfrm>
          <a:prstGeom prst="rect">
            <a:avLst/>
          </a:prstGeom>
        </p:spPr>
      </p:pic>
      <p:sp>
        <p:nvSpPr>
          <p:cNvPr id="8" name="Text 0">
            <a:extLst>
              <a:ext uri="{FF2B5EF4-FFF2-40B4-BE49-F238E27FC236}">
                <a16:creationId xmlns:a16="http://schemas.microsoft.com/office/drawing/2014/main" id="{3CA4263E-A3BE-9C19-0AF3-E3BDC92A6840}"/>
              </a:ext>
            </a:extLst>
          </p:cNvPr>
          <p:cNvSpPr/>
          <p:nvPr/>
        </p:nvSpPr>
        <p:spPr>
          <a:xfrm>
            <a:off x="612648" y="3566160"/>
            <a:ext cx="8503920" cy="822960"/>
          </a:xfrm>
          <a:prstGeom prst="rect">
            <a:avLst/>
          </a:prstGeom>
          <a:noFill/>
          <a:ln/>
        </p:spPr>
        <p:txBody>
          <a:bodyPr wrap="square" rtlCol="0" anchor="ctr"/>
          <a:lstStyle/>
          <a:p>
            <a:pPr marL="0" indent="0" algn="l">
              <a:buNone/>
            </a:pPr>
            <a:r>
              <a:rPr lang="en-US" sz="4000" b="1" dirty="0">
                <a:solidFill>
                  <a:srgbClr val="FFFFFF"/>
                </a:solidFill>
                <a:latin typeface="Calibri" pitchFamily="34" charset="0"/>
                <a:ea typeface="Calibri" pitchFamily="34" charset="-122"/>
                <a:cs typeface="Calibri" pitchFamily="34" charset="-120"/>
              </a:rPr>
              <a:t>Digital Asset Readiness</a:t>
            </a:r>
            <a:endParaRPr lang="en-US" sz="4000" dirty="0"/>
          </a:p>
        </p:txBody>
      </p:sp>
      <p:sp>
        <p:nvSpPr>
          <p:cNvPr id="10" name="Text 1">
            <a:extLst>
              <a:ext uri="{FF2B5EF4-FFF2-40B4-BE49-F238E27FC236}">
                <a16:creationId xmlns:a16="http://schemas.microsoft.com/office/drawing/2014/main" id="{1529FB7B-3902-E859-5DBB-A159D4143CDB}"/>
              </a:ext>
            </a:extLst>
          </p:cNvPr>
          <p:cNvSpPr/>
          <p:nvPr/>
        </p:nvSpPr>
        <p:spPr>
          <a:xfrm>
            <a:off x="612648" y="4315968"/>
            <a:ext cx="8503920" cy="502920"/>
          </a:xfrm>
          <a:prstGeom prst="rect">
            <a:avLst/>
          </a:prstGeom>
          <a:noFill/>
          <a:ln/>
        </p:spPr>
        <p:txBody>
          <a:bodyPr wrap="square" rtlCol="0" anchor="ctr"/>
          <a:lstStyle/>
          <a:p>
            <a:pPr marL="0" indent="0" algn="l">
              <a:buNone/>
            </a:pPr>
            <a:r>
              <a:rPr lang="en-US" sz="2000" dirty="0">
                <a:solidFill>
                  <a:srgbClr val="88E3EB"/>
                </a:solidFill>
                <a:latin typeface="Calibri" pitchFamily="34" charset="0"/>
                <a:ea typeface="Calibri" pitchFamily="34" charset="-122"/>
                <a:cs typeface="Calibri" pitchFamily="34" charset="-120"/>
              </a:rPr>
              <a:t>A readiness webinar for Digital Jersey</a:t>
            </a:r>
            <a:endParaRPr lang="en-US" sz="2000" dirty="0"/>
          </a:p>
        </p:txBody>
      </p:sp>
      <p:sp>
        <p:nvSpPr>
          <p:cNvPr id="12" name="Text 2">
            <a:extLst>
              <a:ext uri="{FF2B5EF4-FFF2-40B4-BE49-F238E27FC236}">
                <a16:creationId xmlns:a16="http://schemas.microsoft.com/office/drawing/2014/main" id="{DF064CD3-22A2-FEED-4F8F-8D4870CAD262}"/>
              </a:ext>
            </a:extLst>
          </p:cNvPr>
          <p:cNvSpPr/>
          <p:nvPr/>
        </p:nvSpPr>
        <p:spPr>
          <a:xfrm>
            <a:off x="640080" y="4983480"/>
            <a:ext cx="7863840" cy="365760"/>
          </a:xfrm>
          <a:prstGeom prst="rect">
            <a:avLst/>
          </a:prstGeom>
          <a:noFill/>
          <a:ln/>
        </p:spPr>
        <p:txBody>
          <a:bodyPr wrap="square" rtlCol="0" anchor="ctr"/>
          <a:lstStyle/>
          <a:p>
            <a:pPr marL="0" indent="0" algn="l">
              <a:buNone/>
            </a:pPr>
            <a:r>
              <a:rPr lang="en-US" sz="1400" i="1" dirty="0">
                <a:solidFill>
                  <a:srgbClr val="C7CEE8"/>
                </a:solidFill>
                <a:latin typeface="Calibri" pitchFamily="34" charset="0"/>
                <a:ea typeface="Calibri" pitchFamily="34" charset="-122"/>
                <a:cs typeface="Calibri" pitchFamily="34" charset="-120"/>
              </a:rPr>
              <a:t>What your auditor will look for, and how to be ready before fieldwork.</a:t>
            </a:r>
            <a:endParaRPr lang="en-US" sz="1400" dirty="0"/>
          </a:p>
        </p:txBody>
      </p:sp>
      <p:pic>
        <p:nvPicPr>
          <p:cNvPr id="90" name="Speaker Photo"/>
          <p:cNvPicPr>
            <a:picLocks noChangeAspect="1"/>
          </p:cNvPicPr>
          <p:nvPr/>
        </p:nvPicPr>
        <p:blipFill>
          <a:blip r:embed="rId6"/>
          <a:srcRect t="2849" b="2849"/>
          <a:stretch>
            <a:fillRect/>
          </a:stretch>
        </p:blipFill>
        <p:spPr>
          <a:xfrm>
            <a:off x="640080" y="5472120"/>
            <a:ext cx="620000" cy="620000"/>
          </a:xfrm>
          <a:prstGeom prst="ellipse">
            <a:avLst/>
          </a:prstGeom>
          <a:ln w="19050">
            <a:solidFill>
              <a:srgbClr val="88E3EB"/>
            </a:solidFill>
          </a:ln>
        </p:spPr>
      </p:pic>
      <p:sp>
        <p:nvSpPr>
          <p:cNvPr id="91" name="Text Presenter A"/>
          <p:cNvSpPr/>
          <p:nvPr/>
        </p:nvSpPr>
        <p:spPr>
          <a:xfrm>
            <a:off x="1410080" y="5532120"/>
            <a:ext cx="6545200" cy="500000"/>
          </a:xfrm>
          <a:prstGeom prst="rect">
            <a:avLst/>
          </a:prstGeom>
          <a:noFill/>
          <a:ln/>
        </p:spPr>
        <p:txBody>
          <a:bodyPr wrap="square" lIns="0" tIns="0" rIns="0" bIns="0" rtlCol="0" anchor="ctr"/>
          <a:lstStyle/>
          <a:p>
            <a:pPr marL="0" indent="0" algn="l">
              <a:lnSpc>
                <a:spcPts val="1600"/>
              </a:lnSpc>
              <a:buNone/>
            </a:pPr>
            <a:r>
              <a:rPr lang="en-US" sz="1300" b="1" dirty="0">
                <a:solidFill>
                  <a:srgbClr val="FFFFFF"/>
                </a:solidFill>
                <a:latin typeface="Calibri" pitchFamily="34" charset="0"/>
              </a:rPr>
              <a:t>Laeeq Shabbir</a:t>
            </a:r>
            <a:r>
              <a:rPr lang="en-US" sz="1200" dirty="0">
                <a:solidFill>
                  <a:srgbClr val="97A2C6"/>
                </a:solidFill>
                <a:latin typeface="Calibri" pitchFamily="34" charset="0"/>
              </a:rPr>
              <a:t>  ·  Partner, HT Digital</a:t>
            </a:r>
          </a:p>
        </p:txBody>
      </p:sp>
      <p:sp>
        <p:nvSpPr>
          <p:cNvPr id="14" name="Text 3"/>
          <p:cNvSpPr/>
          <p:nvPr/>
        </p:nvSpPr>
        <p:spPr>
          <a:xfrm>
            <a:off x="640080" y="6152120"/>
            <a:ext cx="7315200" cy="548640"/>
          </a:xfrm>
          <a:prstGeom prst="rect">
            <a:avLst/>
          </a:prstGeom>
          <a:noFill/>
          <a:ln/>
        </p:spPr>
        <p:txBody>
          <a:bodyPr wrap="square" lIns="91440" tIns="45720" rIns="91440" bIns="45720" rtlCol="0" anchor="ctr"/>
          <a:lstStyle/>
          <a:p>
            <a:pPr marL="0" indent="0" algn="l">
              <a:lnSpc>
                <a:spcPts val="1600"/>
              </a:lnSpc>
              <a:buNone/>
            </a:pPr>
            <a:endParaRPr lang="en-US" sz="1200" dirty="0">
              <a:solidFill>
                <a:srgbClr val="97A2C6"/>
              </a:solidFill>
              <a:ea typeface="Calibri"/>
              <a:cs typeface="Calibri"/>
            </a:endParaRPr>
          </a:p>
        </p:txBody>
      </p:sp>
      <p:sp>
        <p:nvSpPr>
          <p:cNvPr id="4" name="Text Presenter A">
            <a:extLst>
              <a:ext uri="{FF2B5EF4-FFF2-40B4-BE49-F238E27FC236}">
                <a16:creationId xmlns:a16="http://schemas.microsoft.com/office/drawing/2014/main" id="{4EA969F1-08B0-B4A2-19B9-934E8D6D7A83}"/>
              </a:ext>
            </a:extLst>
          </p:cNvPr>
          <p:cNvSpPr/>
          <p:nvPr/>
        </p:nvSpPr>
        <p:spPr>
          <a:xfrm>
            <a:off x="4686080" y="5532197"/>
            <a:ext cx="6545200" cy="500000"/>
          </a:xfrm>
          <a:prstGeom prst="rect">
            <a:avLst/>
          </a:prstGeom>
          <a:noFill/>
          <a:ln/>
        </p:spPr>
        <p:txBody>
          <a:bodyPr wrap="square" lIns="0" tIns="0" rIns="0" bIns="0" rtlCol="0" anchor="ctr"/>
          <a:lstStyle/>
          <a:p>
            <a:pPr>
              <a:lnSpc>
                <a:spcPts val="1600"/>
              </a:lnSpc>
            </a:pPr>
            <a:r>
              <a:rPr lang="en-US" sz="1200" b="1" dirty="0">
                <a:solidFill>
                  <a:schemeClr val="bg1"/>
                </a:solidFill>
                <a:latin typeface="Calibri"/>
                <a:ea typeface="Calibri"/>
                <a:cs typeface="Calibri"/>
              </a:rPr>
              <a:t>Jonathan Wade </a:t>
            </a:r>
            <a:r>
              <a:rPr lang="en-US" sz="1200" dirty="0">
                <a:solidFill>
                  <a:srgbClr val="97A2C6"/>
                </a:solidFill>
                <a:latin typeface="Calibri"/>
                <a:ea typeface="Calibri"/>
                <a:cs typeface="Calibri"/>
              </a:rPr>
              <a:t>· Assistant Manager, HT Digital</a:t>
            </a:r>
          </a:p>
        </p:txBody>
      </p:sp>
      <p:pic>
        <p:nvPicPr>
          <p:cNvPr id="13" name="Speaker Photo">
            <a:extLst>
              <a:ext uri="{FF2B5EF4-FFF2-40B4-BE49-F238E27FC236}">
                <a16:creationId xmlns:a16="http://schemas.microsoft.com/office/drawing/2014/main" id="{5A56A3A5-F942-8E83-8A9C-8373D55972D8}"/>
              </a:ext>
            </a:extLst>
          </p:cNvPr>
          <p:cNvPicPr>
            <a:picLocks noChangeAspect="1"/>
          </p:cNvPicPr>
          <p:nvPr/>
        </p:nvPicPr>
        <p:blipFill>
          <a:blip r:embed="rId7"/>
          <a:srcRect t="16563" b="16563"/>
          <a:stretch>
            <a:fillRect/>
          </a:stretch>
        </p:blipFill>
        <p:spPr>
          <a:xfrm>
            <a:off x="3850080" y="5472120"/>
            <a:ext cx="620000" cy="620000"/>
          </a:xfrm>
          <a:prstGeom prst="ellipse">
            <a:avLst/>
          </a:prstGeom>
          <a:ln w="19050">
            <a:solidFill>
              <a:srgbClr val="88E3EB"/>
            </a:solidFill>
          </a:ln>
        </p:spPr>
      </p:pic>
    </p:spTree>
    <p:extLst>
      <p:ext uri="{BB962C8B-B14F-4D97-AF65-F5344CB8AC3E}">
        <p14:creationId xmlns:p14="http://schemas.microsoft.com/office/powerpoint/2010/main" val="1734920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101E42"/>
        </a:solidFill>
        <a:effectLst/>
      </p:bgPr>
    </p:bg>
    <p:spTree>
      <p:nvGrpSpPr>
        <p:cNvPr id="1" name=""/>
        <p:cNvGrpSpPr/>
        <p:nvPr/>
      </p:nvGrpSpPr>
      <p:grpSpPr>
        <a:xfrm>
          <a:off x="0" y="0"/>
          <a:ext cx="0" cy="0"/>
          <a:chOff x="0" y="0"/>
          <a:chExt cx="0" cy="0"/>
        </a:xfrm>
      </p:grpSpPr>
      <p:sp>
        <p:nvSpPr>
          <p:cNvPr id="701" name="Text 701"/>
          <p:cNvSpPr/>
          <p:nvPr/>
        </p:nvSpPr>
        <p:spPr>
          <a:xfrm>
            <a:off x="548640" y="457200"/>
            <a:ext cx="5486400" cy="320040"/>
          </a:xfrm>
          <a:prstGeom prst="rect">
            <a:avLst/>
          </a:prstGeom>
          <a:noFill/>
          <a:ln/>
        </p:spPr>
        <p:txBody>
          <a:bodyPr wrap="square" lIns="0" tIns="0" rIns="0" bIns="0" rtlCol="0" anchor="ctr"/>
          <a:lstStyle/>
          <a:p>
            <a:pPr marL="0" indent="0" algn="l">
              <a:buNone/>
            </a:pPr>
            <a:r>
              <a:rPr lang="en-US" sz="1200" b="1" dirty="0">
                <a:solidFill>
                  <a:srgbClr val="7FDDDB"/>
                </a:solidFill>
                <a:latin typeface="Calibri" pitchFamily="34" charset="0"/>
                <a:ea typeface="Calibri" pitchFamily="34" charset="-122"/>
                <a:cs typeface="Calibri" pitchFamily="34" charset="-120"/>
              </a:rPr>
              <a:t>AGENDA</a:t>
            </a:r>
          </a:p>
        </p:txBody>
      </p:sp>
      <p:sp>
        <p:nvSpPr>
          <p:cNvPr id="702" name="Text 702"/>
          <p:cNvSpPr/>
          <p:nvPr/>
        </p:nvSpPr>
        <p:spPr>
          <a:xfrm>
            <a:off x="548640" y="749808"/>
            <a:ext cx="10972800" cy="685800"/>
          </a:xfrm>
          <a:prstGeom prst="rect">
            <a:avLst/>
          </a:prstGeom>
          <a:noFill/>
          <a:ln/>
        </p:spPr>
        <p:txBody>
          <a:bodyPr wrap="square" lIns="0" tIns="0" rIns="0" bIns="0" rtlCol="0" anchor="ctr"/>
          <a:lstStyle/>
          <a:p>
            <a:pPr marL="0" indent="0" algn="l">
              <a:buNone/>
            </a:pPr>
            <a:r>
              <a:rPr lang="en-US" sz="3600" b="1" dirty="0">
                <a:solidFill>
                  <a:srgbClr val="FFFFFF"/>
                </a:solidFill>
                <a:latin typeface="Calibri" pitchFamily="34" charset="0"/>
                <a:ea typeface="Calibri" pitchFamily="34" charset="-122"/>
                <a:cs typeface="Calibri" pitchFamily="34" charset="-120"/>
              </a:rPr>
              <a:t>What we'll cover</a:t>
            </a:r>
          </a:p>
        </p:txBody>
      </p:sp>
      <p:sp>
        <p:nvSpPr>
          <p:cNvPr id="703" name="Shape 703"/>
          <p:cNvSpPr/>
          <p:nvPr/>
        </p:nvSpPr>
        <p:spPr>
          <a:xfrm>
            <a:off x="548640" y="1500000"/>
            <a:ext cx="2194560" cy="0"/>
          </a:xfrm>
          <a:prstGeom prst="line">
            <a:avLst/>
          </a:prstGeom>
          <a:noFill/>
          <a:ln w="28575">
            <a:solidFill>
              <a:srgbClr val="7FDDDB"/>
            </a:solidFill>
            <a:prstDash val="solid"/>
          </a:ln>
        </p:spPr>
        <p:txBody>
          <a:bodyPr/>
          <a:lstStyle/>
          <a:p>
            <a:endParaRPr lang="en-GB"/>
          </a:p>
        </p:txBody>
      </p:sp>
      <p:sp>
        <p:nvSpPr>
          <p:cNvPr id="704" name="Shape 704"/>
          <p:cNvSpPr/>
          <p:nvPr/>
        </p:nvSpPr>
        <p:spPr>
          <a:xfrm>
            <a:off x="685800" y="1720000"/>
            <a:ext cx="400000" cy="400000"/>
          </a:xfrm>
          <a:prstGeom prst="ellipse">
            <a:avLst/>
          </a:prstGeom>
          <a:solidFill>
            <a:srgbClr val="7FDDDB"/>
          </a:solidFill>
          <a:ln w="12700">
            <a:solidFill>
              <a:srgbClr val="7FDDDB"/>
            </a:solidFill>
            <a:prstDash val="solid"/>
          </a:ln>
        </p:spPr>
        <p:txBody>
          <a:bodyPr/>
          <a:lstStyle/>
          <a:p>
            <a:endParaRPr lang="en-GB"/>
          </a:p>
        </p:txBody>
      </p:sp>
      <p:sp>
        <p:nvSpPr>
          <p:cNvPr id="705" name="Text 705"/>
          <p:cNvSpPr/>
          <p:nvPr/>
        </p:nvSpPr>
        <p:spPr>
          <a:xfrm>
            <a:off x="685800" y="1720000"/>
            <a:ext cx="400000" cy="400000"/>
          </a:xfrm>
          <a:prstGeom prst="rect">
            <a:avLst/>
          </a:prstGeom>
          <a:noFill/>
          <a:ln/>
        </p:spPr>
        <p:txBody>
          <a:bodyPr wrap="square" lIns="0" tIns="0" rIns="0" bIns="0" rtlCol="0" anchor="ctr"/>
          <a:lstStyle/>
          <a:p>
            <a:pPr marL="0" indent="0" algn="ctr">
              <a:buNone/>
            </a:pPr>
            <a:r>
              <a:rPr lang="en-US" sz="1500" b="1" dirty="0">
                <a:solidFill>
                  <a:srgbClr val="0B1631"/>
                </a:solidFill>
                <a:latin typeface="Calibri" pitchFamily="34" charset="0"/>
                <a:ea typeface="Calibri" pitchFamily="34" charset="-122"/>
                <a:cs typeface="Calibri" pitchFamily="34" charset="-120"/>
              </a:rPr>
              <a:t>1</a:t>
            </a:r>
          </a:p>
        </p:txBody>
      </p:sp>
      <p:sp>
        <p:nvSpPr>
          <p:cNvPr id="706" name="Text 706"/>
          <p:cNvSpPr/>
          <p:nvPr/>
        </p:nvSpPr>
        <p:spPr>
          <a:xfrm>
            <a:off x="1417320" y="1688000"/>
            <a:ext cx="7955280" cy="280000"/>
          </a:xfrm>
          <a:prstGeom prst="rect">
            <a:avLst/>
          </a:prstGeom>
          <a:noFill/>
          <a:ln/>
        </p:spPr>
        <p:txBody>
          <a:bodyPr wrap="square" lIns="0" tIns="0" rIns="0" bIns="0" rtlCol="0" anchor="ctr"/>
          <a:lstStyle/>
          <a:p>
            <a:pPr marL="0" indent="0" algn="l">
              <a:buNone/>
            </a:pPr>
            <a:r>
              <a:rPr lang="en-US" sz="1600" b="1" dirty="0">
                <a:solidFill>
                  <a:srgbClr val="7FDDDB"/>
                </a:solidFill>
                <a:latin typeface="Calibri" pitchFamily="34" charset="0"/>
                <a:ea typeface="Calibri" pitchFamily="34" charset="-122"/>
                <a:cs typeface="Calibri" pitchFamily="34" charset="-120"/>
              </a:rPr>
              <a:t>Welcome &amp; introductions</a:t>
            </a:r>
          </a:p>
        </p:txBody>
      </p:sp>
      <p:sp>
        <p:nvSpPr>
          <p:cNvPr id="707" name="Text 707"/>
          <p:cNvSpPr/>
          <p:nvPr/>
        </p:nvSpPr>
        <p:spPr>
          <a:xfrm>
            <a:off x="1417320" y="1988000"/>
            <a:ext cx="7955280" cy="280000"/>
          </a:xfrm>
          <a:prstGeom prst="rect">
            <a:avLst/>
          </a:prstGeom>
          <a:noFill/>
          <a:ln/>
        </p:spPr>
        <p:txBody>
          <a:bodyPr wrap="square" lIns="0" tIns="0" rIns="0" bIns="0" rtlCol="0" anchor="ctr"/>
          <a:lstStyle/>
          <a:p>
            <a:pPr marL="0" indent="0" algn="l">
              <a:buNone/>
            </a:pPr>
            <a:r>
              <a:rPr lang="en-US" sz="1100" b="0" dirty="0">
                <a:solidFill>
                  <a:srgbClr val="C8D1E2"/>
                </a:solidFill>
                <a:latin typeface="Calibri" pitchFamily="34" charset="0"/>
                <a:ea typeface="Calibri" pitchFamily="34" charset="-122"/>
                <a:cs typeface="Calibri" pitchFamily="34" charset="-120"/>
              </a:rPr>
              <a:t>Session aims, format and presenters</a:t>
            </a:r>
          </a:p>
        </p:txBody>
      </p:sp>
      <p:sp>
        <p:nvSpPr>
          <p:cNvPr id="708" name="Text 708"/>
          <p:cNvSpPr/>
          <p:nvPr/>
        </p:nvSpPr>
        <p:spPr>
          <a:xfrm>
            <a:off x="9966960" y="1720000"/>
            <a:ext cx="1554480" cy="400000"/>
          </a:xfrm>
          <a:prstGeom prst="rect">
            <a:avLst/>
          </a:prstGeom>
          <a:noFill/>
          <a:ln/>
        </p:spPr>
        <p:txBody>
          <a:bodyPr wrap="square" lIns="0" tIns="0" rIns="0" bIns="0" rtlCol="0" anchor="ctr"/>
          <a:lstStyle/>
          <a:p>
            <a:pPr marL="0" indent="0" algn="r">
              <a:buNone/>
            </a:pPr>
            <a:r>
              <a:rPr lang="en-US" sz="1300" b="1" dirty="0">
                <a:solidFill>
                  <a:srgbClr val="FFFFFF"/>
                </a:solidFill>
                <a:latin typeface="Calibri" pitchFamily="34" charset="0"/>
                <a:ea typeface="Calibri" pitchFamily="34" charset="-122"/>
                <a:cs typeface="Calibri" pitchFamily="34" charset="-120"/>
              </a:rPr>
              <a:t>5 min</a:t>
            </a:r>
          </a:p>
        </p:txBody>
      </p:sp>
      <p:sp>
        <p:nvSpPr>
          <p:cNvPr id="709" name="Shape 709"/>
          <p:cNvSpPr/>
          <p:nvPr/>
        </p:nvSpPr>
        <p:spPr>
          <a:xfrm>
            <a:off x="685800" y="2320000"/>
            <a:ext cx="10287000" cy="0"/>
          </a:xfrm>
          <a:prstGeom prst="line">
            <a:avLst/>
          </a:prstGeom>
          <a:noFill/>
          <a:ln w="6350">
            <a:solidFill>
              <a:srgbClr val="1E2A50"/>
            </a:solidFill>
            <a:prstDash val="solid"/>
          </a:ln>
        </p:spPr>
        <p:txBody>
          <a:bodyPr/>
          <a:lstStyle/>
          <a:p>
            <a:endParaRPr lang="en-GB"/>
          </a:p>
        </p:txBody>
      </p:sp>
      <p:sp>
        <p:nvSpPr>
          <p:cNvPr id="710" name="Shape 710"/>
          <p:cNvSpPr/>
          <p:nvPr/>
        </p:nvSpPr>
        <p:spPr>
          <a:xfrm>
            <a:off x="685800" y="2380000"/>
            <a:ext cx="400000" cy="400000"/>
          </a:xfrm>
          <a:prstGeom prst="ellipse">
            <a:avLst/>
          </a:prstGeom>
          <a:solidFill>
            <a:srgbClr val="7FDDDB"/>
          </a:solidFill>
          <a:ln w="12700">
            <a:solidFill>
              <a:srgbClr val="7FDDDB"/>
            </a:solidFill>
            <a:prstDash val="solid"/>
          </a:ln>
        </p:spPr>
        <p:txBody>
          <a:bodyPr/>
          <a:lstStyle/>
          <a:p>
            <a:endParaRPr lang="en-GB"/>
          </a:p>
        </p:txBody>
      </p:sp>
      <p:sp>
        <p:nvSpPr>
          <p:cNvPr id="711" name="Text 711"/>
          <p:cNvSpPr/>
          <p:nvPr/>
        </p:nvSpPr>
        <p:spPr>
          <a:xfrm>
            <a:off x="685800" y="2380000"/>
            <a:ext cx="400000" cy="400000"/>
          </a:xfrm>
          <a:prstGeom prst="rect">
            <a:avLst/>
          </a:prstGeom>
          <a:noFill/>
          <a:ln/>
        </p:spPr>
        <p:txBody>
          <a:bodyPr wrap="square" lIns="0" tIns="0" rIns="0" bIns="0" rtlCol="0" anchor="ctr"/>
          <a:lstStyle/>
          <a:p>
            <a:pPr marL="0" indent="0" algn="ctr">
              <a:buNone/>
            </a:pPr>
            <a:r>
              <a:rPr lang="en-US" sz="1500" b="1" dirty="0">
                <a:solidFill>
                  <a:srgbClr val="0B1631"/>
                </a:solidFill>
                <a:latin typeface="Calibri" pitchFamily="34" charset="0"/>
                <a:ea typeface="Calibri" pitchFamily="34" charset="-122"/>
                <a:cs typeface="Calibri" pitchFamily="34" charset="-120"/>
              </a:rPr>
              <a:t>2</a:t>
            </a:r>
          </a:p>
        </p:txBody>
      </p:sp>
      <p:sp>
        <p:nvSpPr>
          <p:cNvPr id="712" name="Text 712"/>
          <p:cNvSpPr/>
          <p:nvPr/>
        </p:nvSpPr>
        <p:spPr>
          <a:xfrm>
            <a:off x="1417320" y="2348000"/>
            <a:ext cx="7955280" cy="280000"/>
          </a:xfrm>
          <a:prstGeom prst="rect">
            <a:avLst/>
          </a:prstGeom>
          <a:noFill/>
          <a:ln/>
        </p:spPr>
        <p:txBody>
          <a:bodyPr wrap="square" lIns="0" tIns="0" rIns="0" bIns="0" rtlCol="0" anchor="ctr"/>
          <a:lstStyle/>
          <a:p>
            <a:pPr marL="0" indent="0" algn="l">
              <a:buNone/>
            </a:pPr>
            <a:r>
              <a:rPr lang="en-US" sz="1600" b="1" dirty="0">
                <a:solidFill>
                  <a:srgbClr val="7FDDDB"/>
                </a:solidFill>
                <a:latin typeface="Calibri" pitchFamily="34" charset="0"/>
                <a:ea typeface="Calibri" pitchFamily="34" charset="-122"/>
                <a:cs typeface="Calibri" pitchFamily="34" charset="-120"/>
              </a:rPr>
              <a:t>Overview and Taxonomy</a:t>
            </a:r>
          </a:p>
        </p:txBody>
      </p:sp>
      <p:sp>
        <p:nvSpPr>
          <p:cNvPr id="713" name="Text 713"/>
          <p:cNvSpPr/>
          <p:nvPr/>
        </p:nvSpPr>
        <p:spPr>
          <a:xfrm>
            <a:off x="1417320" y="2648000"/>
            <a:ext cx="7955280" cy="280000"/>
          </a:xfrm>
          <a:prstGeom prst="rect">
            <a:avLst/>
          </a:prstGeom>
          <a:noFill/>
          <a:ln/>
        </p:spPr>
        <p:txBody>
          <a:bodyPr wrap="square" lIns="0" tIns="0" rIns="0" bIns="0" rtlCol="0" anchor="ctr"/>
          <a:lstStyle/>
          <a:p>
            <a:pPr marL="0" indent="0" algn="l">
              <a:buNone/>
            </a:pPr>
            <a:r>
              <a:rPr lang="en-US" sz="1100" b="0" dirty="0">
                <a:solidFill>
                  <a:srgbClr val="C8D1E2"/>
                </a:solidFill>
                <a:latin typeface="Calibri" pitchFamily="34" charset="0"/>
                <a:ea typeface="Calibri" pitchFamily="34" charset="-122"/>
                <a:cs typeface="Calibri" pitchFamily="34" charset="-120"/>
              </a:rPr>
              <a:t>What's a digital asset and what it means in Jersey</a:t>
            </a:r>
          </a:p>
        </p:txBody>
      </p:sp>
      <p:sp>
        <p:nvSpPr>
          <p:cNvPr id="714" name="Text 714"/>
          <p:cNvSpPr/>
          <p:nvPr/>
        </p:nvSpPr>
        <p:spPr>
          <a:xfrm>
            <a:off x="9966960" y="2380000"/>
            <a:ext cx="1554480" cy="400000"/>
          </a:xfrm>
          <a:prstGeom prst="rect">
            <a:avLst/>
          </a:prstGeom>
          <a:noFill/>
          <a:ln/>
        </p:spPr>
        <p:txBody>
          <a:bodyPr wrap="square" lIns="0" tIns="0" rIns="0" bIns="0" rtlCol="0" anchor="ctr"/>
          <a:lstStyle/>
          <a:p>
            <a:pPr marL="0" indent="0" algn="r">
              <a:buNone/>
            </a:pPr>
            <a:r>
              <a:rPr lang="en-US" sz="1300" b="1" dirty="0">
                <a:solidFill>
                  <a:srgbClr val="FFFFFF"/>
                </a:solidFill>
                <a:latin typeface="Calibri" pitchFamily="34" charset="0"/>
                <a:ea typeface="Calibri" pitchFamily="34" charset="-122"/>
                <a:cs typeface="Calibri" pitchFamily="34" charset="-120"/>
              </a:rPr>
              <a:t>5 min</a:t>
            </a:r>
          </a:p>
        </p:txBody>
      </p:sp>
      <p:sp>
        <p:nvSpPr>
          <p:cNvPr id="715" name="Shape 715"/>
          <p:cNvSpPr/>
          <p:nvPr/>
        </p:nvSpPr>
        <p:spPr>
          <a:xfrm>
            <a:off x="685800" y="2980000"/>
            <a:ext cx="10287000" cy="0"/>
          </a:xfrm>
          <a:prstGeom prst="line">
            <a:avLst/>
          </a:prstGeom>
          <a:noFill/>
          <a:ln w="6350">
            <a:solidFill>
              <a:srgbClr val="1E2A50"/>
            </a:solidFill>
            <a:prstDash val="solid"/>
          </a:ln>
        </p:spPr>
        <p:txBody>
          <a:bodyPr/>
          <a:lstStyle/>
          <a:p>
            <a:endParaRPr lang="en-GB"/>
          </a:p>
        </p:txBody>
      </p:sp>
      <p:sp>
        <p:nvSpPr>
          <p:cNvPr id="716" name="Shape 716"/>
          <p:cNvSpPr/>
          <p:nvPr/>
        </p:nvSpPr>
        <p:spPr>
          <a:xfrm>
            <a:off x="685800" y="3040000"/>
            <a:ext cx="400000" cy="400000"/>
          </a:xfrm>
          <a:prstGeom prst="ellipse">
            <a:avLst/>
          </a:prstGeom>
          <a:solidFill>
            <a:srgbClr val="7FDDDB"/>
          </a:solidFill>
          <a:ln w="12700">
            <a:solidFill>
              <a:srgbClr val="7FDDDB"/>
            </a:solidFill>
            <a:prstDash val="solid"/>
          </a:ln>
        </p:spPr>
        <p:txBody>
          <a:bodyPr/>
          <a:lstStyle/>
          <a:p>
            <a:endParaRPr lang="en-GB"/>
          </a:p>
        </p:txBody>
      </p:sp>
      <p:sp>
        <p:nvSpPr>
          <p:cNvPr id="717" name="Text 717"/>
          <p:cNvSpPr/>
          <p:nvPr/>
        </p:nvSpPr>
        <p:spPr>
          <a:xfrm>
            <a:off x="685800" y="3040000"/>
            <a:ext cx="400000" cy="400000"/>
          </a:xfrm>
          <a:prstGeom prst="rect">
            <a:avLst/>
          </a:prstGeom>
          <a:noFill/>
          <a:ln/>
        </p:spPr>
        <p:txBody>
          <a:bodyPr wrap="square" lIns="0" tIns="0" rIns="0" bIns="0" rtlCol="0" anchor="ctr"/>
          <a:lstStyle/>
          <a:p>
            <a:pPr marL="0" indent="0" algn="ctr">
              <a:buNone/>
            </a:pPr>
            <a:r>
              <a:rPr lang="en-US" sz="1500" b="1" dirty="0">
                <a:solidFill>
                  <a:srgbClr val="0B1631"/>
                </a:solidFill>
                <a:latin typeface="Calibri" pitchFamily="34" charset="0"/>
                <a:ea typeface="Calibri" pitchFamily="34" charset="-122"/>
                <a:cs typeface="Calibri" pitchFamily="34" charset="-120"/>
              </a:rPr>
              <a:t>3</a:t>
            </a:r>
          </a:p>
        </p:txBody>
      </p:sp>
      <p:sp>
        <p:nvSpPr>
          <p:cNvPr id="718" name="Text 718"/>
          <p:cNvSpPr/>
          <p:nvPr/>
        </p:nvSpPr>
        <p:spPr>
          <a:xfrm>
            <a:off x="1417320" y="3008000"/>
            <a:ext cx="7955280" cy="280000"/>
          </a:xfrm>
          <a:prstGeom prst="rect">
            <a:avLst/>
          </a:prstGeom>
          <a:noFill/>
          <a:ln/>
        </p:spPr>
        <p:txBody>
          <a:bodyPr wrap="square" lIns="0" tIns="0" rIns="0" bIns="0" rtlCol="0" anchor="ctr"/>
          <a:lstStyle/>
          <a:p>
            <a:pPr marL="0" indent="0" algn="l">
              <a:buNone/>
            </a:pPr>
            <a:r>
              <a:rPr lang="en-US" sz="1600" b="1" dirty="0">
                <a:solidFill>
                  <a:srgbClr val="7FDDDB"/>
                </a:solidFill>
                <a:latin typeface="Calibri" pitchFamily="34" charset="0"/>
                <a:ea typeface="Calibri" pitchFamily="34" charset="-122"/>
                <a:cs typeface="Calibri" pitchFamily="34" charset="-120"/>
              </a:rPr>
              <a:t>Regulatory Landscape</a:t>
            </a:r>
          </a:p>
        </p:txBody>
      </p:sp>
      <p:sp>
        <p:nvSpPr>
          <p:cNvPr id="719" name="Text 719"/>
          <p:cNvSpPr/>
          <p:nvPr/>
        </p:nvSpPr>
        <p:spPr>
          <a:xfrm>
            <a:off x="1417320" y="3308000"/>
            <a:ext cx="7955280" cy="280000"/>
          </a:xfrm>
          <a:prstGeom prst="rect">
            <a:avLst/>
          </a:prstGeom>
          <a:noFill/>
          <a:ln/>
        </p:spPr>
        <p:txBody>
          <a:bodyPr wrap="square" lIns="0" tIns="0" rIns="0" bIns="0" rtlCol="0" anchor="ctr"/>
          <a:lstStyle/>
          <a:p>
            <a:pPr marL="0" indent="0" algn="l">
              <a:buNone/>
            </a:pPr>
            <a:r>
              <a:rPr lang="en-US" sz="1100" b="0" dirty="0">
                <a:solidFill>
                  <a:srgbClr val="C8D1E2"/>
                </a:solidFill>
                <a:latin typeface="Calibri" pitchFamily="34" charset="0"/>
                <a:ea typeface="Calibri" pitchFamily="34" charset="-122"/>
                <a:cs typeface="Calibri" pitchFamily="34" charset="-120"/>
              </a:rPr>
              <a:t>How Jersey regulates virtual assets and tokenisation</a:t>
            </a:r>
          </a:p>
        </p:txBody>
      </p:sp>
      <p:sp>
        <p:nvSpPr>
          <p:cNvPr id="720" name="Text 720"/>
          <p:cNvSpPr/>
          <p:nvPr/>
        </p:nvSpPr>
        <p:spPr>
          <a:xfrm>
            <a:off x="9966960" y="3040000"/>
            <a:ext cx="1554480" cy="400000"/>
          </a:xfrm>
          <a:prstGeom prst="rect">
            <a:avLst/>
          </a:prstGeom>
          <a:noFill/>
          <a:ln/>
        </p:spPr>
        <p:txBody>
          <a:bodyPr wrap="square" lIns="0" tIns="0" rIns="0" bIns="0" rtlCol="0" anchor="ctr"/>
          <a:lstStyle/>
          <a:p>
            <a:pPr marL="0" indent="0" algn="r">
              <a:buNone/>
            </a:pPr>
            <a:r>
              <a:rPr lang="en-US" sz="1300" b="1" dirty="0">
                <a:solidFill>
                  <a:srgbClr val="FFFFFF"/>
                </a:solidFill>
                <a:latin typeface="Calibri" pitchFamily="34" charset="0"/>
                <a:ea typeface="Calibri" pitchFamily="34" charset="-122"/>
                <a:cs typeface="Calibri" pitchFamily="34" charset="-120"/>
              </a:rPr>
              <a:t>5 min</a:t>
            </a:r>
          </a:p>
        </p:txBody>
      </p:sp>
      <p:sp>
        <p:nvSpPr>
          <p:cNvPr id="721" name="Shape 721"/>
          <p:cNvSpPr/>
          <p:nvPr/>
        </p:nvSpPr>
        <p:spPr>
          <a:xfrm>
            <a:off x="685800" y="3640000"/>
            <a:ext cx="10287000" cy="0"/>
          </a:xfrm>
          <a:prstGeom prst="line">
            <a:avLst/>
          </a:prstGeom>
          <a:noFill/>
          <a:ln w="6350">
            <a:solidFill>
              <a:srgbClr val="1E2A50"/>
            </a:solidFill>
            <a:prstDash val="solid"/>
          </a:ln>
        </p:spPr>
        <p:txBody>
          <a:bodyPr/>
          <a:lstStyle/>
          <a:p>
            <a:endParaRPr lang="en-GB"/>
          </a:p>
        </p:txBody>
      </p:sp>
      <p:sp>
        <p:nvSpPr>
          <p:cNvPr id="722" name="Shape 722"/>
          <p:cNvSpPr/>
          <p:nvPr/>
        </p:nvSpPr>
        <p:spPr>
          <a:xfrm>
            <a:off x="685800" y="3700000"/>
            <a:ext cx="400000" cy="400000"/>
          </a:xfrm>
          <a:prstGeom prst="ellipse">
            <a:avLst/>
          </a:prstGeom>
          <a:solidFill>
            <a:srgbClr val="7FDDDB"/>
          </a:solidFill>
          <a:ln w="12700">
            <a:solidFill>
              <a:srgbClr val="7FDDDB"/>
            </a:solidFill>
            <a:prstDash val="solid"/>
          </a:ln>
        </p:spPr>
        <p:txBody>
          <a:bodyPr/>
          <a:lstStyle/>
          <a:p>
            <a:endParaRPr lang="en-GB"/>
          </a:p>
        </p:txBody>
      </p:sp>
      <p:sp>
        <p:nvSpPr>
          <p:cNvPr id="723" name="Text 723"/>
          <p:cNvSpPr/>
          <p:nvPr/>
        </p:nvSpPr>
        <p:spPr>
          <a:xfrm>
            <a:off x="685800" y="3700000"/>
            <a:ext cx="400000" cy="400000"/>
          </a:xfrm>
          <a:prstGeom prst="rect">
            <a:avLst/>
          </a:prstGeom>
          <a:noFill/>
          <a:ln/>
        </p:spPr>
        <p:txBody>
          <a:bodyPr wrap="square" lIns="0" tIns="0" rIns="0" bIns="0" rtlCol="0" anchor="ctr"/>
          <a:lstStyle/>
          <a:p>
            <a:pPr marL="0" indent="0" algn="ctr">
              <a:buNone/>
            </a:pPr>
            <a:r>
              <a:rPr lang="en-US" sz="1500" b="1" dirty="0">
                <a:solidFill>
                  <a:srgbClr val="0B1631"/>
                </a:solidFill>
                <a:latin typeface="Calibri" pitchFamily="34" charset="0"/>
                <a:ea typeface="Calibri" pitchFamily="34" charset="-122"/>
                <a:cs typeface="Calibri" pitchFamily="34" charset="-120"/>
              </a:rPr>
              <a:t>4</a:t>
            </a:r>
          </a:p>
        </p:txBody>
      </p:sp>
      <p:sp>
        <p:nvSpPr>
          <p:cNvPr id="724" name="Text 724"/>
          <p:cNvSpPr/>
          <p:nvPr/>
        </p:nvSpPr>
        <p:spPr>
          <a:xfrm>
            <a:off x="1417320" y="3668000"/>
            <a:ext cx="7955280" cy="280000"/>
          </a:xfrm>
          <a:prstGeom prst="rect">
            <a:avLst/>
          </a:prstGeom>
          <a:noFill/>
          <a:ln/>
        </p:spPr>
        <p:txBody>
          <a:bodyPr wrap="square" lIns="0" tIns="0" rIns="0" bIns="0" rtlCol="0" anchor="ctr"/>
          <a:lstStyle/>
          <a:p>
            <a:pPr marL="0" indent="0" algn="l">
              <a:buNone/>
            </a:pPr>
            <a:r>
              <a:rPr lang="en-US" sz="1600" b="1" dirty="0">
                <a:solidFill>
                  <a:srgbClr val="7FDDDB"/>
                </a:solidFill>
                <a:latin typeface="Calibri" pitchFamily="34" charset="0"/>
                <a:ea typeface="Calibri" pitchFamily="34" charset="-122"/>
                <a:cs typeface="Calibri" pitchFamily="34" charset="-120"/>
              </a:rPr>
              <a:t>Overall Control Environment of Firm</a:t>
            </a:r>
          </a:p>
        </p:txBody>
      </p:sp>
      <p:sp>
        <p:nvSpPr>
          <p:cNvPr id="725" name="Text 725"/>
          <p:cNvSpPr/>
          <p:nvPr/>
        </p:nvSpPr>
        <p:spPr>
          <a:xfrm>
            <a:off x="1417320" y="3968000"/>
            <a:ext cx="7955280" cy="280000"/>
          </a:xfrm>
          <a:prstGeom prst="rect">
            <a:avLst/>
          </a:prstGeom>
          <a:noFill/>
          <a:ln/>
        </p:spPr>
        <p:txBody>
          <a:bodyPr wrap="square" lIns="0" tIns="0" rIns="0" bIns="0" rtlCol="0" anchor="ctr"/>
          <a:lstStyle/>
          <a:p>
            <a:r>
              <a:rPr lang="en-US" sz="1100" b="0" dirty="0">
                <a:solidFill>
                  <a:srgbClr val="C8D1E2"/>
                </a:solidFill>
                <a:latin typeface="Calibri"/>
                <a:ea typeface="Calibri"/>
                <a:cs typeface="Calibri"/>
              </a:rPr>
              <a:t>IT general controls and </a:t>
            </a:r>
            <a:r>
              <a:rPr lang="en-US" sz="1100" dirty="0">
                <a:solidFill>
                  <a:srgbClr val="C8D1E2"/>
                </a:solidFill>
                <a:latin typeface="Calibri"/>
                <a:ea typeface="Calibri"/>
                <a:cs typeface="Calibri"/>
              </a:rPr>
              <a:t>specific management controls</a:t>
            </a:r>
            <a:endParaRPr lang="en-US" sz="1100" b="0" dirty="0">
              <a:solidFill>
                <a:srgbClr val="C8D1E2"/>
              </a:solidFill>
              <a:latin typeface="Calibri" pitchFamily="34" charset="0"/>
              <a:ea typeface="Calibri" pitchFamily="34" charset="-122"/>
              <a:cs typeface="Calibri" pitchFamily="34" charset="-120"/>
            </a:endParaRPr>
          </a:p>
        </p:txBody>
      </p:sp>
      <p:sp>
        <p:nvSpPr>
          <p:cNvPr id="726" name="Text 726"/>
          <p:cNvSpPr/>
          <p:nvPr/>
        </p:nvSpPr>
        <p:spPr>
          <a:xfrm>
            <a:off x="9966960" y="3700000"/>
            <a:ext cx="1554480" cy="400000"/>
          </a:xfrm>
          <a:prstGeom prst="rect">
            <a:avLst/>
          </a:prstGeom>
          <a:noFill/>
          <a:ln/>
        </p:spPr>
        <p:txBody>
          <a:bodyPr wrap="square" lIns="0" tIns="0" rIns="0" bIns="0" rtlCol="0" anchor="ctr"/>
          <a:lstStyle/>
          <a:p>
            <a:pPr marL="0" indent="0" algn="r">
              <a:buNone/>
            </a:pPr>
            <a:r>
              <a:rPr lang="en-US" sz="1300" b="1" dirty="0">
                <a:solidFill>
                  <a:srgbClr val="FFFFFF"/>
                </a:solidFill>
                <a:latin typeface="Calibri" pitchFamily="34" charset="0"/>
                <a:ea typeface="Calibri" pitchFamily="34" charset="-122"/>
                <a:cs typeface="Calibri" pitchFamily="34" charset="-120"/>
              </a:rPr>
              <a:t>10 min</a:t>
            </a:r>
          </a:p>
        </p:txBody>
      </p:sp>
      <p:sp>
        <p:nvSpPr>
          <p:cNvPr id="727" name="Shape 727"/>
          <p:cNvSpPr/>
          <p:nvPr/>
        </p:nvSpPr>
        <p:spPr>
          <a:xfrm>
            <a:off x="685800" y="4300000"/>
            <a:ext cx="10287000" cy="0"/>
          </a:xfrm>
          <a:prstGeom prst="line">
            <a:avLst/>
          </a:prstGeom>
          <a:noFill/>
          <a:ln w="6350">
            <a:solidFill>
              <a:srgbClr val="1E2A50"/>
            </a:solidFill>
            <a:prstDash val="solid"/>
          </a:ln>
        </p:spPr>
        <p:txBody>
          <a:bodyPr/>
          <a:lstStyle/>
          <a:p>
            <a:endParaRPr lang="en-GB"/>
          </a:p>
        </p:txBody>
      </p:sp>
      <p:sp>
        <p:nvSpPr>
          <p:cNvPr id="728" name="Shape 728"/>
          <p:cNvSpPr/>
          <p:nvPr/>
        </p:nvSpPr>
        <p:spPr>
          <a:xfrm>
            <a:off x="685800" y="4360000"/>
            <a:ext cx="400000" cy="400000"/>
          </a:xfrm>
          <a:prstGeom prst="ellipse">
            <a:avLst/>
          </a:prstGeom>
          <a:solidFill>
            <a:srgbClr val="7FDDDB"/>
          </a:solidFill>
          <a:ln w="12700">
            <a:solidFill>
              <a:srgbClr val="7FDDDB"/>
            </a:solidFill>
            <a:prstDash val="solid"/>
          </a:ln>
        </p:spPr>
        <p:txBody>
          <a:bodyPr/>
          <a:lstStyle/>
          <a:p>
            <a:endParaRPr lang="en-GB"/>
          </a:p>
        </p:txBody>
      </p:sp>
      <p:sp>
        <p:nvSpPr>
          <p:cNvPr id="729" name="Text 729"/>
          <p:cNvSpPr/>
          <p:nvPr/>
        </p:nvSpPr>
        <p:spPr>
          <a:xfrm>
            <a:off x="685800" y="4360000"/>
            <a:ext cx="400000" cy="400000"/>
          </a:xfrm>
          <a:prstGeom prst="rect">
            <a:avLst/>
          </a:prstGeom>
          <a:noFill/>
          <a:ln/>
        </p:spPr>
        <p:txBody>
          <a:bodyPr wrap="square" lIns="0" tIns="0" rIns="0" bIns="0" rtlCol="0" anchor="ctr"/>
          <a:lstStyle/>
          <a:p>
            <a:pPr marL="0" indent="0" algn="ctr">
              <a:buNone/>
            </a:pPr>
            <a:r>
              <a:rPr lang="en-US" sz="1500" b="1" dirty="0">
                <a:solidFill>
                  <a:srgbClr val="0B1631"/>
                </a:solidFill>
                <a:latin typeface="Calibri" pitchFamily="34" charset="0"/>
                <a:ea typeface="Calibri" pitchFamily="34" charset="-122"/>
                <a:cs typeface="Calibri" pitchFamily="34" charset="-120"/>
              </a:rPr>
              <a:t>5</a:t>
            </a:r>
          </a:p>
        </p:txBody>
      </p:sp>
      <p:sp>
        <p:nvSpPr>
          <p:cNvPr id="730" name="Text 730"/>
          <p:cNvSpPr/>
          <p:nvPr/>
        </p:nvSpPr>
        <p:spPr>
          <a:xfrm>
            <a:off x="1417320" y="4328000"/>
            <a:ext cx="7955280" cy="280000"/>
          </a:xfrm>
          <a:prstGeom prst="rect">
            <a:avLst/>
          </a:prstGeom>
          <a:noFill/>
          <a:ln/>
        </p:spPr>
        <p:txBody>
          <a:bodyPr wrap="square" lIns="0" tIns="0" rIns="0" bIns="0" rtlCol="0" anchor="ctr"/>
          <a:lstStyle/>
          <a:p>
            <a:pPr marL="0" indent="0" algn="l">
              <a:buNone/>
            </a:pPr>
            <a:r>
              <a:rPr lang="en-US" sz="1600" b="1" dirty="0">
                <a:solidFill>
                  <a:srgbClr val="7FDDDB"/>
                </a:solidFill>
                <a:latin typeface="Calibri" pitchFamily="34" charset="0"/>
                <a:ea typeface="Calibri" pitchFamily="34" charset="-122"/>
                <a:cs typeface="Calibri" pitchFamily="34" charset="-120"/>
              </a:rPr>
              <a:t>Considerations relating to Audit Assertions</a:t>
            </a:r>
          </a:p>
        </p:txBody>
      </p:sp>
      <p:sp>
        <p:nvSpPr>
          <p:cNvPr id="731" name="Text 731"/>
          <p:cNvSpPr/>
          <p:nvPr/>
        </p:nvSpPr>
        <p:spPr>
          <a:xfrm>
            <a:off x="1417320" y="4628000"/>
            <a:ext cx="7955280" cy="280000"/>
          </a:xfrm>
          <a:prstGeom prst="rect">
            <a:avLst/>
          </a:prstGeom>
          <a:noFill/>
          <a:ln/>
        </p:spPr>
        <p:txBody>
          <a:bodyPr wrap="square" lIns="0" tIns="0" rIns="0" bIns="0" rtlCol="0" anchor="ctr"/>
          <a:lstStyle/>
          <a:p>
            <a:pPr marL="0" indent="0" algn="l">
              <a:buNone/>
            </a:pPr>
            <a:r>
              <a:rPr lang="en-US" sz="1100" b="0" dirty="0">
                <a:solidFill>
                  <a:srgbClr val="C8D1E2"/>
                </a:solidFill>
                <a:latin typeface="Calibri" pitchFamily="34" charset="0"/>
                <a:ea typeface="Calibri" pitchFamily="34" charset="-122"/>
                <a:cs typeface="Calibri" pitchFamily="34" charset="-120"/>
              </a:rPr>
              <a:t>Ownership, completeness, valuation</a:t>
            </a:r>
          </a:p>
        </p:txBody>
      </p:sp>
      <p:sp>
        <p:nvSpPr>
          <p:cNvPr id="732" name="Text 732"/>
          <p:cNvSpPr/>
          <p:nvPr/>
        </p:nvSpPr>
        <p:spPr>
          <a:xfrm>
            <a:off x="9966960" y="4360000"/>
            <a:ext cx="1554480" cy="400000"/>
          </a:xfrm>
          <a:prstGeom prst="rect">
            <a:avLst/>
          </a:prstGeom>
          <a:noFill/>
          <a:ln/>
        </p:spPr>
        <p:txBody>
          <a:bodyPr wrap="square" lIns="0" tIns="0" rIns="0" bIns="0" rtlCol="0" anchor="ctr"/>
          <a:lstStyle/>
          <a:p>
            <a:pPr marL="0" indent="0" algn="r">
              <a:buNone/>
            </a:pPr>
            <a:r>
              <a:rPr lang="en-US" sz="1300" b="1" dirty="0">
                <a:solidFill>
                  <a:srgbClr val="FFFFFF"/>
                </a:solidFill>
                <a:latin typeface="Calibri" pitchFamily="34" charset="0"/>
                <a:ea typeface="Calibri" pitchFamily="34" charset="-122"/>
                <a:cs typeface="Calibri" pitchFamily="34" charset="-120"/>
              </a:rPr>
              <a:t>20 min</a:t>
            </a:r>
          </a:p>
        </p:txBody>
      </p:sp>
      <p:sp>
        <p:nvSpPr>
          <p:cNvPr id="733" name="Shape 733"/>
          <p:cNvSpPr/>
          <p:nvPr/>
        </p:nvSpPr>
        <p:spPr>
          <a:xfrm>
            <a:off x="685800" y="4960000"/>
            <a:ext cx="10287000" cy="0"/>
          </a:xfrm>
          <a:prstGeom prst="line">
            <a:avLst/>
          </a:prstGeom>
          <a:noFill/>
          <a:ln w="6350">
            <a:solidFill>
              <a:srgbClr val="1E2A50"/>
            </a:solidFill>
            <a:prstDash val="solid"/>
          </a:ln>
        </p:spPr>
        <p:txBody>
          <a:bodyPr/>
          <a:lstStyle/>
          <a:p>
            <a:endParaRPr lang="en-GB"/>
          </a:p>
        </p:txBody>
      </p:sp>
      <p:sp>
        <p:nvSpPr>
          <p:cNvPr id="734" name="Shape 734"/>
          <p:cNvSpPr/>
          <p:nvPr/>
        </p:nvSpPr>
        <p:spPr>
          <a:xfrm>
            <a:off x="685800" y="5020000"/>
            <a:ext cx="400000" cy="400000"/>
          </a:xfrm>
          <a:prstGeom prst="ellipse">
            <a:avLst/>
          </a:prstGeom>
          <a:solidFill>
            <a:srgbClr val="7FDDDB"/>
          </a:solidFill>
          <a:ln w="12700">
            <a:solidFill>
              <a:srgbClr val="7FDDDB"/>
            </a:solidFill>
            <a:prstDash val="solid"/>
          </a:ln>
        </p:spPr>
        <p:txBody>
          <a:bodyPr/>
          <a:lstStyle/>
          <a:p>
            <a:endParaRPr lang="en-GB"/>
          </a:p>
        </p:txBody>
      </p:sp>
      <p:sp>
        <p:nvSpPr>
          <p:cNvPr id="735" name="Text 735"/>
          <p:cNvSpPr/>
          <p:nvPr/>
        </p:nvSpPr>
        <p:spPr>
          <a:xfrm>
            <a:off x="685800" y="5020000"/>
            <a:ext cx="400000" cy="400000"/>
          </a:xfrm>
          <a:prstGeom prst="rect">
            <a:avLst/>
          </a:prstGeom>
          <a:noFill/>
          <a:ln/>
        </p:spPr>
        <p:txBody>
          <a:bodyPr wrap="square" lIns="0" tIns="0" rIns="0" bIns="0" rtlCol="0" anchor="ctr"/>
          <a:lstStyle/>
          <a:p>
            <a:pPr marL="0" indent="0" algn="ctr">
              <a:buNone/>
            </a:pPr>
            <a:r>
              <a:rPr lang="en-US" sz="1500" b="1" dirty="0">
                <a:solidFill>
                  <a:srgbClr val="0B1631"/>
                </a:solidFill>
                <a:latin typeface="Calibri" pitchFamily="34" charset="0"/>
                <a:ea typeface="Calibri" pitchFamily="34" charset="-122"/>
                <a:cs typeface="Calibri" pitchFamily="34" charset="-120"/>
              </a:rPr>
              <a:t>6</a:t>
            </a:r>
          </a:p>
        </p:txBody>
      </p:sp>
      <p:sp>
        <p:nvSpPr>
          <p:cNvPr id="736" name="Text 736"/>
          <p:cNvSpPr/>
          <p:nvPr/>
        </p:nvSpPr>
        <p:spPr>
          <a:xfrm>
            <a:off x="1417320" y="4988000"/>
            <a:ext cx="7955280" cy="280000"/>
          </a:xfrm>
          <a:prstGeom prst="rect">
            <a:avLst/>
          </a:prstGeom>
          <a:noFill/>
          <a:ln/>
        </p:spPr>
        <p:txBody>
          <a:bodyPr wrap="square" lIns="0" tIns="0" rIns="0" bIns="0" rtlCol="0" anchor="ctr"/>
          <a:lstStyle/>
          <a:p>
            <a:pPr marL="0" indent="0" algn="l">
              <a:buNone/>
            </a:pPr>
            <a:r>
              <a:rPr lang="en-US" sz="1600" b="1" dirty="0">
                <a:solidFill>
                  <a:srgbClr val="7FDDDB"/>
                </a:solidFill>
                <a:latin typeface="Calibri" pitchFamily="34" charset="0"/>
                <a:ea typeface="Calibri" pitchFamily="34" charset="-122"/>
                <a:cs typeface="Calibri" pitchFamily="34" charset="-120"/>
              </a:rPr>
              <a:t>Accounting Considerations</a:t>
            </a:r>
          </a:p>
        </p:txBody>
      </p:sp>
      <p:sp>
        <p:nvSpPr>
          <p:cNvPr id="737" name="Text 737"/>
          <p:cNvSpPr/>
          <p:nvPr/>
        </p:nvSpPr>
        <p:spPr>
          <a:xfrm>
            <a:off x="1417320" y="5288000"/>
            <a:ext cx="7955280" cy="280000"/>
          </a:xfrm>
          <a:prstGeom prst="rect">
            <a:avLst/>
          </a:prstGeom>
          <a:noFill/>
          <a:ln/>
        </p:spPr>
        <p:txBody>
          <a:bodyPr wrap="square" lIns="0" tIns="0" rIns="0" bIns="0" rtlCol="0" anchor="ctr"/>
          <a:lstStyle/>
          <a:p>
            <a:pPr marL="0" indent="0" algn="l">
              <a:buNone/>
            </a:pPr>
            <a:r>
              <a:rPr lang="en-US" sz="1100" b="0" dirty="0">
                <a:solidFill>
                  <a:srgbClr val="C8D1E2"/>
                </a:solidFill>
                <a:latin typeface="Calibri" pitchFamily="34" charset="0"/>
                <a:ea typeface="Calibri" pitchFamily="34" charset="-122"/>
                <a:cs typeface="Calibri" pitchFamily="34" charset="-120"/>
              </a:rPr>
              <a:t>IFRS and UK GAAP treatment; what to have on file</a:t>
            </a:r>
          </a:p>
        </p:txBody>
      </p:sp>
      <p:sp>
        <p:nvSpPr>
          <p:cNvPr id="738" name="Text 738"/>
          <p:cNvSpPr/>
          <p:nvPr/>
        </p:nvSpPr>
        <p:spPr>
          <a:xfrm>
            <a:off x="9966960" y="5020000"/>
            <a:ext cx="1554480" cy="400000"/>
          </a:xfrm>
          <a:prstGeom prst="rect">
            <a:avLst/>
          </a:prstGeom>
          <a:noFill/>
          <a:ln/>
        </p:spPr>
        <p:txBody>
          <a:bodyPr wrap="square" lIns="0" tIns="0" rIns="0" bIns="0" rtlCol="0" anchor="ctr"/>
          <a:lstStyle/>
          <a:p>
            <a:pPr marL="0" indent="0" algn="r">
              <a:buNone/>
            </a:pPr>
            <a:r>
              <a:rPr lang="en-US" sz="1300" b="1" dirty="0">
                <a:solidFill>
                  <a:srgbClr val="FFFFFF"/>
                </a:solidFill>
                <a:latin typeface="Calibri" pitchFamily="34" charset="0"/>
                <a:ea typeface="Calibri" pitchFamily="34" charset="-122"/>
                <a:cs typeface="Calibri" pitchFamily="34" charset="-120"/>
              </a:rPr>
              <a:t>5 min</a:t>
            </a:r>
          </a:p>
        </p:txBody>
      </p:sp>
      <p:sp>
        <p:nvSpPr>
          <p:cNvPr id="739" name="Shape 739"/>
          <p:cNvSpPr/>
          <p:nvPr/>
        </p:nvSpPr>
        <p:spPr>
          <a:xfrm>
            <a:off x="685800" y="5620000"/>
            <a:ext cx="10287000" cy="0"/>
          </a:xfrm>
          <a:prstGeom prst="line">
            <a:avLst/>
          </a:prstGeom>
          <a:noFill/>
          <a:ln w="6350">
            <a:solidFill>
              <a:srgbClr val="1E2A50"/>
            </a:solidFill>
            <a:prstDash val="solid"/>
          </a:ln>
        </p:spPr>
        <p:txBody>
          <a:bodyPr/>
          <a:lstStyle/>
          <a:p>
            <a:endParaRPr lang="en-GB"/>
          </a:p>
        </p:txBody>
      </p:sp>
      <p:sp>
        <p:nvSpPr>
          <p:cNvPr id="740" name="Shape 740"/>
          <p:cNvSpPr/>
          <p:nvPr/>
        </p:nvSpPr>
        <p:spPr>
          <a:xfrm>
            <a:off x="685800" y="5680000"/>
            <a:ext cx="400000" cy="400000"/>
          </a:xfrm>
          <a:prstGeom prst="ellipse">
            <a:avLst/>
          </a:prstGeom>
          <a:solidFill>
            <a:srgbClr val="7FDDDB"/>
          </a:solidFill>
          <a:ln w="12700">
            <a:solidFill>
              <a:srgbClr val="7FDDDB"/>
            </a:solidFill>
            <a:prstDash val="solid"/>
          </a:ln>
        </p:spPr>
        <p:txBody>
          <a:bodyPr/>
          <a:lstStyle/>
          <a:p>
            <a:endParaRPr lang="en-GB"/>
          </a:p>
        </p:txBody>
      </p:sp>
      <p:sp>
        <p:nvSpPr>
          <p:cNvPr id="741" name="Text 741"/>
          <p:cNvSpPr/>
          <p:nvPr/>
        </p:nvSpPr>
        <p:spPr>
          <a:xfrm>
            <a:off x="685800" y="5680000"/>
            <a:ext cx="400000" cy="400000"/>
          </a:xfrm>
          <a:prstGeom prst="rect">
            <a:avLst/>
          </a:prstGeom>
          <a:noFill/>
          <a:ln/>
        </p:spPr>
        <p:txBody>
          <a:bodyPr wrap="square" lIns="0" tIns="0" rIns="0" bIns="0" rtlCol="0" anchor="ctr"/>
          <a:lstStyle/>
          <a:p>
            <a:pPr marL="0" indent="0" algn="ctr">
              <a:buNone/>
            </a:pPr>
            <a:r>
              <a:rPr lang="en-US" sz="1500" b="1" dirty="0">
                <a:solidFill>
                  <a:srgbClr val="0B1631"/>
                </a:solidFill>
                <a:latin typeface="Calibri" pitchFamily="34" charset="0"/>
                <a:ea typeface="Calibri" pitchFamily="34" charset="-122"/>
                <a:cs typeface="Calibri" pitchFamily="34" charset="-120"/>
              </a:rPr>
              <a:t>7</a:t>
            </a:r>
          </a:p>
        </p:txBody>
      </p:sp>
      <p:sp>
        <p:nvSpPr>
          <p:cNvPr id="742" name="Text 742"/>
          <p:cNvSpPr/>
          <p:nvPr/>
        </p:nvSpPr>
        <p:spPr>
          <a:xfrm>
            <a:off x="1417320" y="5648000"/>
            <a:ext cx="7955280" cy="280000"/>
          </a:xfrm>
          <a:prstGeom prst="rect">
            <a:avLst/>
          </a:prstGeom>
          <a:noFill/>
          <a:ln/>
        </p:spPr>
        <p:txBody>
          <a:bodyPr wrap="square" lIns="0" tIns="0" rIns="0" bIns="0" rtlCol="0" anchor="ctr"/>
          <a:lstStyle/>
          <a:p>
            <a:pPr marL="0" indent="0" algn="l">
              <a:buNone/>
            </a:pPr>
            <a:r>
              <a:rPr lang="en-US" sz="1600" b="1" dirty="0">
                <a:solidFill>
                  <a:srgbClr val="7FDDDB"/>
                </a:solidFill>
                <a:latin typeface="Calibri" pitchFamily="34" charset="0"/>
                <a:ea typeface="Calibri" pitchFamily="34" charset="-122"/>
                <a:cs typeface="Calibri" pitchFamily="34" charset="-120"/>
              </a:rPr>
              <a:t>Live Q&amp;A</a:t>
            </a:r>
          </a:p>
        </p:txBody>
      </p:sp>
      <p:sp>
        <p:nvSpPr>
          <p:cNvPr id="743" name="Text 743"/>
          <p:cNvSpPr/>
          <p:nvPr/>
        </p:nvSpPr>
        <p:spPr>
          <a:xfrm>
            <a:off x="1417320" y="5948000"/>
            <a:ext cx="7955280" cy="280000"/>
          </a:xfrm>
          <a:prstGeom prst="rect">
            <a:avLst/>
          </a:prstGeom>
          <a:noFill/>
          <a:ln/>
        </p:spPr>
        <p:txBody>
          <a:bodyPr wrap="square" lIns="0" tIns="0" rIns="0" bIns="0" rtlCol="0" anchor="ctr"/>
          <a:lstStyle/>
          <a:p>
            <a:pPr marL="0" indent="0" algn="l">
              <a:buNone/>
            </a:pPr>
            <a:r>
              <a:rPr lang="en-US" sz="1100" b="0" dirty="0">
                <a:solidFill>
                  <a:srgbClr val="C8D1E2"/>
                </a:solidFill>
                <a:latin typeface="Calibri" pitchFamily="34" charset="0"/>
                <a:ea typeface="Calibri" pitchFamily="34" charset="-122"/>
                <a:cs typeface="Calibri" pitchFamily="34" charset="-120"/>
              </a:rPr>
              <a:t>Open floor</a:t>
            </a:r>
          </a:p>
        </p:txBody>
      </p:sp>
      <p:sp>
        <p:nvSpPr>
          <p:cNvPr id="744" name="Text 744"/>
          <p:cNvSpPr/>
          <p:nvPr/>
        </p:nvSpPr>
        <p:spPr>
          <a:xfrm>
            <a:off x="9966960" y="5680000"/>
            <a:ext cx="1554480" cy="400000"/>
          </a:xfrm>
          <a:prstGeom prst="rect">
            <a:avLst/>
          </a:prstGeom>
          <a:noFill/>
          <a:ln/>
        </p:spPr>
        <p:txBody>
          <a:bodyPr wrap="square" lIns="0" tIns="0" rIns="0" bIns="0" rtlCol="0" anchor="ctr"/>
          <a:lstStyle/>
          <a:p>
            <a:pPr marL="0" indent="0" algn="r">
              <a:buNone/>
            </a:pPr>
            <a:r>
              <a:rPr lang="en-US" sz="1300" b="1" dirty="0">
                <a:solidFill>
                  <a:srgbClr val="FFFFFF"/>
                </a:solidFill>
                <a:latin typeface="Calibri" pitchFamily="34" charset="0"/>
                <a:ea typeface="Calibri" pitchFamily="34" charset="-122"/>
                <a:cs typeface="Calibri" pitchFamily="34" charset="-120"/>
              </a:rPr>
              <a:t>10 min</a:t>
            </a:r>
          </a:p>
        </p:txBody>
      </p:sp>
      <p:sp>
        <p:nvSpPr>
          <p:cNvPr id="745" name="Text 745"/>
          <p:cNvSpPr/>
          <p:nvPr/>
        </p:nvSpPr>
        <p:spPr>
          <a:xfrm>
            <a:off x="548640" y="6170000"/>
            <a:ext cx="10972800" cy="274320"/>
          </a:xfrm>
          <a:prstGeom prst="rect">
            <a:avLst/>
          </a:prstGeom>
          <a:noFill/>
          <a:ln/>
        </p:spPr>
        <p:txBody>
          <a:bodyPr wrap="square" lIns="0" tIns="0" rIns="0" bIns="0" rtlCol="0" anchor="ctr"/>
          <a:lstStyle/>
          <a:p>
            <a:pPr marL="0" indent="0" algn="l">
              <a:buNone/>
            </a:pPr>
            <a:endParaRPr lang="en-US" sz="1000" b="0" i="1" dirty="0">
              <a:solidFill>
                <a:srgbClr val="C8D1E2"/>
              </a:solidFill>
              <a:latin typeface="Calibri" pitchFamily="34" charset="0"/>
              <a:ea typeface="Calibri" pitchFamily="34" charset="-122"/>
              <a:cs typeface="Calibri" pitchFamily="34" charset="-120"/>
            </a:endParaRPr>
          </a:p>
        </p:txBody>
      </p:sp>
      <p:pic>
        <p:nvPicPr>
          <p:cNvPr id="42" name="Graphic 41">
            <a:extLst>
              <a:ext uri="{FF2B5EF4-FFF2-40B4-BE49-F238E27FC236}">
                <a16:creationId xmlns:a16="http://schemas.microsoft.com/office/drawing/2014/main" id="{7AF5EAF4-05FE-E1B0-892B-7D479451560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890484" y="310894"/>
            <a:ext cx="848620" cy="84862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E56FD440-7062-A287-EB40-7C09C9C916B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7268"/>
            <a:ext cx="12192000" cy="6859723"/>
          </a:xfrm>
          <a:prstGeom prst="rect">
            <a:avLst/>
          </a:prstGeom>
        </p:spPr>
      </p:pic>
      <p:pic>
        <p:nvPicPr>
          <p:cNvPr id="8" name="Graphic 7">
            <a:extLst>
              <a:ext uri="{FF2B5EF4-FFF2-40B4-BE49-F238E27FC236}">
                <a16:creationId xmlns:a16="http://schemas.microsoft.com/office/drawing/2014/main" id="{CA25078A-56D7-4A1E-8EE1-1D17B817CFC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890484" y="310894"/>
            <a:ext cx="848620" cy="848620"/>
          </a:xfrm>
          <a:prstGeom prst="rect">
            <a:avLst/>
          </a:prstGeom>
        </p:spPr>
      </p:pic>
      <p:sp>
        <p:nvSpPr>
          <p:cNvPr id="1501" name="Text 1501"/>
          <p:cNvSpPr/>
          <p:nvPr/>
        </p:nvSpPr>
        <p:spPr>
          <a:xfrm>
            <a:off x="566928" y="402336"/>
            <a:ext cx="9509760" cy="274320"/>
          </a:xfrm>
          <a:prstGeom prst="rect">
            <a:avLst/>
          </a:prstGeom>
          <a:noFill/>
          <a:ln/>
        </p:spPr>
        <p:txBody>
          <a:bodyPr wrap="square" lIns="0" tIns="0" rIns="0" bIns="0" rtlCol="0" anchor="t"/>
          <a:lstStyle/>
          <a:p>
            <a:pPr marL="0" indent="0" algn="l">
              <a:buNone/>
            </a:pPr>
            <a:r>
              <a:rPr lang="en-US" sz="1250" b="1" kern="0" spc="200" dirty="0">
                <a:solidFill>
                  <a:srgbClr val="88E3EB"/>
                </a:solidFill>
                <a:latin typeface="Calibri" pitchFamily="34" charset="0"/>
                <a:ea typeface="Calibri" pitchFamily="34" charset="-122"/>
                <a:cs typeface="Calibri" pitchFamily="34" charset="-120"/>
              </a:rPr>
              <a:t>ABOUT US</a:t>
            </a:r>
          </a:p>
        </p:txBody>
      </p:sp>
      <p:sp>
        <p:nvSpPr>
          <p:cNvPr id="1502" name="Text 1502"/>
          <p:cNvSpPr/>
          <p:nvPr/>
        </p:nvSpPr>
        <p:spPr>
          <a:xfrm>
            <a:off x="566928" y="676656"/>
            <a:ext cx="9509760" cy="777240"/>
          </a:xfrm>
          <a:prstGeom prst="rect">
            <a:avLst/>
          </a:prstGeom>
          <a:noFill/>
          <a:ln/>
        </p:spPr>
        <p:txBody>
          <a:bodyPr wrap="square" lIns="0" tIns="0" rIns="0" bIns="0" rtlCol="0" anchor="t"/>
          <a:lstStyle/>
          <a:p>
            <a:pPr marL="0" indent="0" algn="l">
              <a:lnSpc>
                <a:spcPts val="3200"/>
              </a:lnSpc>
              <a:buNone/>
            </a:pPr>
            <a:r>
              <a:rPr lang="en-US" sz="2900" b="1" dirty="0">
                <a:solidFill>
                  <a:srgbClr val="FFFFFF"/>
                </a:solidFill>
                <a:latin typeface="Calibri" pitchFamily="34" charset="0"/>
                <a:ea typeface="Calibri" pitchFamily="34" charset="-122"/>
                <a:cs typeface="Calibri" pitchFamily="34" charset="-120"/>
              </a:rPr>
              <a:t>About ht.digital</a:t>
            </a:r>
          </a:p>
        </p:txBody>
      </p:sp>
      <p:sp>
        <p:nvSpPr>
          <p:cNvPr id="1503" name="Shape 1503"/>
          <p:cNvSpPr/>
          <p:nvPr/>
        </p:nvSpPr>
        <p:spPr>
          <a:xfrm>
            <a:off x="566928" y="1481328"/>
            <a:ext cx="2926080" cy="0"/>
          </a:xfrm>
          <a:prstGeom prst="line">
            <a:avLst/>
          </a:prstGeom>
          <a:noFill/>
          <a:ln w="28575">
            <a:solidFill>
              <a:srgbClr val="88E3EB"/>
            </a:solidFill>
            <a:prstDash val="solid"/>
          </a:ln>
        </p:spPr>
        <p:txBody>
          <a:bodyPr/>
          <a:lstStyle/>
          <a:p>
            <a:endParaRPr lang="en-GB"/>
          </a:p>
        </p:txBody>
      </p:sp>
      <p:sp>
        <p:nvSpPr>
          <p:cNvPr id="1504" name="Text 1504"/>
          <p:cNvSpPr/>
          <p:nvPr/>
        </p:nvSpPr>
        <p:spPr>
          <a:xfrm>
            <a:off x="566928" y="1571328"/>
            <a:ext cx="11058144" cy="280000"/>
          </a:xfrm>
          <a:prstGeom prst="rect">
            <a:avLst/>
          </a:prstGeom>
          <a:noFill/>
          <a:ln/>
        </p:spPr>
        <p:txBody>
          <a:bodyPr wrap="square" lIns="0" tIns="0" rIns="0" bIns="0" rtlCol="0" anchor="t"/>
          <a:lstStyle/>
          <a:p>
            <a:pPr marL="0" indent="0" algn="l">
              <a:lnSpc>
                <a:spcPts val="1400"/>
              </a:lnSpc>
              <a:buNone/>
            </a:pPr>
            <a:r>
              <a:rPr lang="en-US" sz="1150" b="0" dirty="0">
                <a:solidFill>
                  <a:srgbClr val="C7CEE8"/>
                </a:solidFill>
                <a:latin typeface="Calibri" pitchFamily="34" charset="0"/>
                <a:ea typeface="Calibri" pitchFamily="34" charset="-122"/>
                <a:cs typeface="Calibri" pitchFamily="34" charset="-120"/>
              </a:rPr>
              <a:t>A Bridgepoint company: chartered accountants and auditors since 1940, running a dedicated digital-asset practice.</a:t>
            </a:r>
          </a:p>
        </p:txBody>
      </p:sp>
      <p:sp>
        <p:nvSpPr>
          <p:cNvPr id="1505" name="Text stat0"/>
          <p:cNvSpPr/>
          <p:nvPr/>
        </p:nvSpPr>
        <p:spPr>
          <a:xfrm>
            <a:off x="566928" y="1971328"/>
            <a:ext cx="2764536" cy="32000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rPr>
              <a:t>1940  </a:t>
            </a:r>
            <a:r>
              <a:rPr lang="en-US" sz="1100" dirty="0">
                <a:solidFill>
                  <a:srgbClr val="88E3EB"/>
                </a:solidFill>
                <a:latin typeface="Calibri" pitchFamily="34" charset="0"/>
              </a:rPr>
              <a:t>Est.</a:t>
            </a:r>
          </a:p>
        </p:txBody>
      </p:sp>
      <p:sp>
        <p:nvSpPr>
          <p:cNvPr id="1506" name="Text stat1"/>
          <p:cNvSpPr/>
          <p:nvPr/>
        </p:nvSpPr>
        <p:spPr>
          <a:xfrm>
            <a:off x="3331464" y="1971328"/>
            <a:ext cx="2764536" cy="32000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rPr>
              <a:t>8  </a:t>
            </a:r>
            <a:r>
              <a:rPr lang="en-US" sz="1100" dirty="0">
                <a:solidFill>
                  <a:srgbClr val="88E3EB"/>
                </a:solidFill>
                <a:latin typeface="Calibri" pitchFamily="34" charset="0"/>
              </a:rPr>
              <a:t>Years crypto-native</a:t>
            </a:r>
          </a:p>
        </p:txBody>
      </p:sp>
      <p:sp>
        <p:nvSpPr>
          <p:cNvPr id="1507" name="Text stat2"/>
          <p:cNvSpPr/>
          <p:nvPr/>
        </p:nvSpPr>
        <p:spPr>
          <a:xfrm>
            <a:off x="6096000" y="1971328"/>
            <a:ext cx="2764536" cy="32000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rPr>
              <a:t>700  </a:t>
            </a:r>
            <a:r>
              <a:rPr lang="en-US" sz="1100" dirty="0">
                <a:solidFill>
                  <a:srgbClr val="88E3EB"/>
                </a:solidFill>
                <a:latin typeface="Calibri" pitchFamily="34" charset="0"/>
              </a:rPr>
              <a:t>Clients served</a:t>
            </a:r>
          </a:p>
        </p:txBody>
      </p:sp>
      <p:sp>
        <p:nvSpPr>
          <p:cNvPr id="1508" name="Text stat3"/>
          <p:cNvSpPr/>
          <p:nvPr/>
        </p:nvSpPr>
        <p:spPr>
          <a:xfrm>
            <a:off x="8860536" y="1971328"/>
            <a:ext cx="2764536" cy="320000"/>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rPr>
              <a:t>+ 100 </a:t>
            </a:r>
            <a:r>
              <a:rPr lang="en-US" sz="1100" dirty="0">
                <a:solidFill>
                  <a:srgbClr val="88E3EB"/>
                </a:solidFill>
                <a:latin typeface="Calibri" pitchFamily="34" charset="0"/>
              </a:rPr>
              <a:t>Team members</a:t>
            </a:r>
          </a:p>
        </p:txBody>
      </p:sp>
      <p:sp>
        <p:nvSpPr>
          <p:cNvPr id="1509" name="Text 1509"/>
          <p:cNvSpPr/>
          <p:nvPr/>
        </p:nvSpPr>
        <p:spPr>
          <a:xfrm>
            <a:off x="566928" y="2441328"/>
            <a:ext cx="4000000" cy="200000"/>
          </a:xfrm>
          <a:prstGeom prst="rect">
            <a:avLst/>
          </a:prstGeom>
          <a:noFill/>
          <a:ln/>
        </p:spPr>
        <p:txBody>
          <a:bodyPr wrap="square" lIns="0" tIns="0" rIns="0" bIns="0" rtlCol="0" anchor="t"/>
          <a:lstStyle/>
          <a:p>
            <a:pPr marL="0" indent="0" algn="l">
              <a:buNone/>
            </a:pPr>
            <a:r>
              <a:rPr lang="en-US" sz="1100" b="1" kern="0" spc="150" dirty="0">
                <a:solidFill>
                  <a:srgbClr val="88E3EB"/>
                </a:solidFill>
                <a:latin typeface="Calibri" pitchFamily="34" charset="0"/>
                <a:ea typeface="Calibri" pitchFamily="34" charset="-122"/>
                <a:cs typeface="Calibri" pitchFamily="34" charset="-120"/>
              </a:rPr>
              <a:t>WHAT WE DO</a:t>
            </a:r>
          </a:p>
        </p:txBody>
      </p:sp>
      <p:sp>
        <p:nvSpPr>
          <p:cNvPr id="1510" name="Shape 1510"/>
          <p:cNvSpPr/>
          <p:nvPr/>
        </p:nvSpPr>
        <p:spPr>
          <a:xfrm>
            <a:off x="566928" y="2641328"/>
            <a:ext cx="2652036" cy="1077862"/>
          </a:xfrm>
          <a:prstGeom prst="roundRect">
            <a:avLst>
              <a:gd name="adj" fmla="val 3902"/>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1511" name="Text 1511"/>
          <p:cNvSpPr/>
          <p:nvPr/>
        </p:nvSpPr>
        <p:spPr>
          <a:xfrm>
            <a:off x="716928" y="2781328"/>
            <a:ext cx="2352036" cy="360000"/>
          </a:xfrm>
          <a:prstGeom prst="rect">
            <a:avLst/>
          </a:prstGeom>
          <a:noFill/>
          <a:ln/>
        </p:spPr>
        <p:txBody>
          <a:bodyPr wrap="square" lIns="0" tIns="0" rIns="0" bIns="0" rtlCol="0" anchor="t"/>
          <a:lstStyle/>
          <a:p>
            <a:pPr marL="0" indent="0" algn="l">
              <a:lnSpc>
                <a:spcPts val="1500"/>
              </a:lnSpc>
              <a:buNone/>
            </a:pPr>
            <a:r>
              <a:rPr lang="en-US" sz="1300" b="1" dirty="0">
                <a:solidFill>
                  <a:srgbClr val="88E3EB"/>
                </a:solidFill>
                <a:latin typeface="Calibri" pitchFamily="34" charset="0"/>
                <a:ea typeface="Calibri" pitchFamily="34" charset="-122"/>
                <a:cs typeface="Calibri" pitchFamily="34" charset="-120"/>
              </a:rPr>
              <a:t>Audit</a:t>
            </a:r>
          </a:p>
        </p:txBody>
      </p:sp>
      <p:sp>
        <p:nvSpPr>
          <p:cNvPr id="1512" name="Text 1512"/>
          <p:cNvSpPr/>
          <p:nvPr/>
        </p:nvSpPr>
        <p:spPr>
          <a:xfrm>
            <a:off x="716928" y="3191328"/>
            <a:ext cx="2352036" cy="411231"/>
          </a:xfrm>
          <a:prstGeom prst="rect">
            <a:avLst/>
          </a:prstGeom>
          <a:noFill/>
          <a:ln/>
        </p:spPr>
        <p:txBody>
          <a:bodyPr wrap="square" lIns="0" tIns="0" rIns="0" bIns="0" rtlCol="0" anchor="t"/>
          <a:lstStyle/>
          <a:p>
            <a:pPr marL="182880" indent="-182880">
              <a:spcAft>
                <a:spcPts val="500"/>
              </a:spcAft>
              <a:buFont typeface="Arial"/>
              <a:buChar char="•"/>
            </a:pPr>
            <a:r>
              <a:rPr lang="en-US" sz="950" dirty="0">
                <a:solidFill>
                  <a:srgbClr val="C7CEE8"/>
                </a:solidFill>
                <a:latin typeface="Calibri" pitchFamily="34" charset="0"/>
                <a:ea typeface="Calibri" pitchFamily="34" charset="-122"/>
                <a:cs typeface="Calibri" pitchFamily="34" charset="-120"/>
              </a:rPr>
              <a:t>Statutory financial statement audits and reporting to other auditors</a:t>
            </a:r>
          </a:p>
        </p:txBody>
      </p:sp>
      <p:sp>
        <p:nvSpPr>
          <p:cNvPr id="1513" name="Shape 1513"/>
          <p:cNvSpPr/>
          <p:nvPr/>
        </p:nvSpPr>
        <p:spPr>
          <a:xfrm>
            <a:off x="3368964" y="2641328"/>
            <a:ext cx="2652036" cy="1077862"/>
          </a:xfrm>
          <a:prstGeom prst="roundRect">
            <a:avLst>
              <a:gd name="adj" fmla="val 3902"/>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1514" name="Text 1514"/>
          <p:cNvSpPr/>
          <p:nvPr/>
        </p:nvSpPr>
        <p:spPr>
          <a:xfrm>
            <a:off x="3518964" y="2781328"/>
            <a:ext cx="2352036" cy="360000"/>
          </a:xfrm>
          <a:prstGeom prst="rect">
            <a:avLst/>
          </a:prstGeom>
          <a:noFill/>
          <a:ln/>
        </p:spPr>
        <p:txBody>
          <a:bodyPr wrap="square" lIns="0" tIns="0" rIns="0" bIns="0" rtlCol="0" anchor="t"/>
          <a:lstStyle/>
          <a:p>
            <a:pPr marL="0" indent="0" algn="l">
              <a:lnSpc>
                <a:spcPts val="1500"/>
              </a:lnSpc>
              <a:buNone/>
            </a:pPr>
            <a:r>
              <a:rPr lang="en-US" sz="1300" b="1" dirty="0">
                <a:solidFill>
                  <a:srgbClr val="88E3EB"/>
                </a:solidFill>
                <a:latin typeface="Calibri" pitchFamily="34" charset="0"/>
                <a:ea typeface="Calibri" pitchFamily="34" charset="-122"/>
                <a:cs typeface="Calibri" pitchFamily="34" charset="-120"/>
              </a:rPr>
              <a:t>Assurance</a:t>
            </a:r>
          </a:p>
        </p:txBody>
      </p:sp>
      <p:sp>
        <p:nvSpPr>
          <p:cNvPr id="1515" name="Text 1515"/>
          <p:cNvSpPr/>
          <p:nvPr/>
        </p:nvSpPr>
        <p:spPr>
          <a:xfrm>
            <a:off x="3518964" y="3191328"/>
            <a:ext cx="2352036" cy="527862"/>
          </a:xfrm>
          <a:prstGeom prst="rect">
            <a:avLst/>
          </a:prstGeom>
          <a:noFill/>
          <a:ln/>
        </p:spPr>
        <p:txBody>
          <a:bodyPr wrap="square" lIns="0" tIns="0" rIns="0" bIns="0" rtlCol="0" anchor="t"/>
          <a:lstStyle/>
          <a:p>
            <a:pPr marL="182880" indent="-182880">
              <a:spcAft>
                <a:spcPts val="500"/>
              </a:spcAft>
              <a:buFont typeface="Arial"/>
              <a:buChar char="•"/>
            </a:pPr>
            <a:r>
              <a:rPr lang="en-US" sz="950" dirty="0">
                <a:solidFill>
                  <a:srgbClr val="C7CEE8"/>
                </a:solidFill>
                <a:latin typeface="Calibri" pitchFamily="34" charset="0"/>
                <a:ea typeface="Calibri" pitchFamily="34" charset="-122"/>
                <a:cs typeface="Calibri" pitchFamily="34" charset="-120"/>
              </a:rPr>
              <a:t>Reasonable and limited assurance, review engagements, proof of reserves</a:t>
            </a:r>
          </a:p>
        </p:txBody>
      </p:sp>
      <p:sp>
        <p:nvSpPr>
          <p:cNvPr id="1516" name="Shape 1516"/>
          <p:cNvSpPr/>
          <p:nvPr/>
        </p:nvSpPr>
        <p:spPr>
          <a:xfrm>
            <a:off x="6171000" y="2641328"/>
            <a:ext cx="2652036" cy="1101367"/>
          </a:xfrm>
          <a:prstGeom prst="roundRect">
            <a:avLst>
              <a:gd name="adj" fmla="val 3902"/>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1517" name="Text 1517"/>
          <p:cNvSpPr/>
          <p:nvPr/>
        </p:nvSpPr>
        <p:spPr>
          <a:xfrm>
            <a:off x="6321000" y="2781328"/>
            <a:ext cx="2352036" cy="360000"/>
          </a:xfrm>
          <a:prstGeom prst="rect">
            <a:avLst/>
          </a:prstGeom>
          <a:noFill/>
          <a:ln/>
        </p:spPr>
        <p:txBody>
          <a:bodyPr wrap="square" lIns="0" tIns="0" rIns="0" bIns="0" rtlCol="0" anchor="t"/>
          <a:lstStyle/>
          <a:p>
            <a:pPr marL="0" indent="0" algn="l">
              <a:lnSpc>
                <a:spcPts val="1500"/>
              </a:lnSpc>
              <a:buNone/>
            </a:pPr>
            <a:r>
              <a:rPr lang="en-US" sz="1300" b="1" dirty="0">
                <a:solidFill>
                  <a:srgbClr val="88E3EB"/>
                </a:solidFill>
                <a:latin typeface="Calibri" pitchFamily="34" charset="0"/>
                <a:ea typeface="Calibri" pitchFamily="34" charset="-122"/>
                <a:cs typeface="Calibri" pitchFamily="34" charset="-120"/>
              </a:rPr>
              <a:t>Advisory and Consulting</a:t>
            </a:r>
          </a:p>
        </p:txBody>
      </p:sp>
      <p:sp>
        <p:nvSpPr>
          <p:cNvPr id="1518" name="Text 1518"/>
          <p:cNvSpPr/>
          <p:nvPr/>
        </p:nvSpPr>
        <p:spPr>
          <a:xfrm>
            <a:off x="6321000" y="3191328"/>
            <a:ext cx="2352036" cy="465146"/>
          </a:xfrm>
          <a:prstGeom prst="rect">
            <a:avLst/>
          </a:prstGeom>
          <a:noFill/>
          <a:ln/>
        </p:spPr>
        <p:txBody>
          <a:bodyPr wrap="square" lIns="0" tIns="0" rIns="0" bIns="0" rtlCol="0" anchor="t"/>
          <a:lstStyle/>
          <a:p>
            <a:pPr>
              <a:spcAft>
                <a:spcPts val="500"/>
              </a:spcAft>
            </a:pPr>
            <a:r>
              <a:rPr lang="en-US" sz="950" dirty="0">
                <a:solidFill>
                  <a:srgbClr val="C7CEE8"/>
                </a:solidFill>
                <a:latin typeface="Calibri" pitchFamily="34" charset="0"/>
                <a:ea typeface="Calibri" pitchFamily="34" charset="-122"/>
                <a:cs typeface="Calibri" pitchFamily="34" charset="-120"/>
              </a:rPr>
              <a:t>CFO, valuation, tax, technology, Internal audit</a:t>
            </a:r>
          </a:p>
        </p:txBody>
      </p:sp>
      <p:sp>
        <p:nvSpPr>
          <p:cNvPr id="1519" name="Shape 1519"/>
          <p:cNvSpPr/>
          <p:nvPr/>
        </p:nvSpPr>
        <p:spPr>
          <a:xfrm>
            <a:off x="8973036" y="2641328"/>
            <a:ext cx="2652036" cy="1101367"/>
          </a:xfrm>
          <a:prstGeom prst="roundRect">
            <a:avLst>
              <a:gd name="adj" fmla="val 3902"/>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1520" name="Text 1520"/>
          <p:cNvSpPr/>
          <p:nvPr/>
        </p:nvSpPr>
        <p:spPr>
          <a:xfrm>
            <a:off x="9123036" y="2781328"/>
            <a:ext cx="2352036" cy="360000"/>
          </a:xfrm>
          <a:prstGeom prst="rect">
            <a:avLst/>
          </a:prstGeom>
          <a:noFill/>
          <a:ln/>
        </p:spPr>
        <p:txBody>
          <a:bodyPr wrap="square" lIns="0" tIns="0" rIns="0" bIns="0" rtlCol="0" anchor="t"/>
          <a:lstStyle/>
          <a:p>
            <a:pPr marL="0" indent="0" algn="l">
              <a:lnSpc>
                <a:spcPts val="1500"/>
              </a:lnSpc>
              <a:buNone/>
            </a:pPr>
            <a:r>
              <a:rPr lang="en-US" sz="1300" b="1" dirty="0">
                <a:solidFill>
                  <a:srgbClr val="88E3EB"/>
                </a:solidFill>
                <a:latin typeface="Calibri" pitchFamily="34" charset="0"/>
                <a:ea typeface="Calibri" pitchFamily="34" charset="-122"/>
                <a:cs typeface="Calibri" pitchFamily="34" charset="-120"/>
              </a:rPr>
              <a:t>Managed Services</a:t>
            </a:r>
          </a:p>
        </p:txBody>
      </p:sp>
      <p:sp>
        <p:nvSpPr>
          <p:cNvPr id="1521" name="Text 1521"/>
          <p:cNvSpPr/>
          <p:nvPr/>
        </p:nvSpPr>
        <p:spPr>
          <a:xfrm>
            <a:off x="9123036" y="3191328"/>
            <a:ext cx="2352036" cy="426631"/>
          </a:xfrm>
          <a:prstGeom prst="rect">
            <a:avLst/>
          </a:prstGeom>
          <a:noFill/>
          <a:ln/>
        </p:spPr>
        <p:txBody>
          <a:bodyPr wrap="square" lIns="0" tIns="0" rIns="0" bIns="0" rtlCol="0" anchor="t"/>
          <a:lstStyle/>
          <a:p>
            <a:pPr marL="182880" indent="-182880">
              <a:spcAft>
                <a:spcPts val="500"/>
              </a:spcAft>
              <a:buFont typeface="Arial"/>
              <a:buChar char="•"/>
            </a:pPr>
            <a:r>
              <a:rPr lang="en-US" sz="950" dirty="0">
                <a:solidFill>
                  <a:srgbClr val="C7CEE8"/>
                </a:solidFill>
                <a:latin typeface="Calibri" pitchFamily="34" charset="0"/>
                <a:ea typeface="Calibri" pitchFamily="34" charset="-122"/>
                <a:cs typeface="Calibri" pitchFamily="34" charset="-120"/>
              </a:rPr>
              <a:t>Foundation management, family office support, regulatory / compliance reporting</a:t>
            </a:r>
          </a:p>
        </p:txBody>
      </p:sp>
      <p:sp>
        <p:nvSpPr>
          <p:cNvPr id="1522" name="Text 1522"/>
          <p:cNvSpPr/>
          <p:nvPr/>
        </p:nvSpPr>
        <p:spPr>
          <a:xfrm>
            <a:off x="603432" y="4069190"/>
            <a:ext cx="6000000" cy="200000"/>
          </a:xfrm>
          <a:prstGeom prst="rect">
            <a:avLst/>
          </a:prstGeom>
          <a:noFill/>
          <a:ln/>
        </p:spPr>
        <p:txBody>
          <a:bodyPr wrap="square" lIns="0" tIns="0" rIns="0" bIns="0" rtlCol="0" anchor="t"/>
          <a:lstStyle/>
          <a:p>
            <a:pPr marL="0" indent="0" algn="l">
              <a:buNone/>
            </a:pPr>
            <a:r>
              <a:rPr lang="en-US" sz="1100" b="1" kern="0" spc="150" dirty="0">
                <a:solidFill>
                  <a:srgbClr val="88E3EB"/>
                </a:solidFill>
                <a:latin typeface="Calibri" pitchFamily="34" charset="0"/>
                <a:ea typeface="Calibri" pitchFamily="34" charset="-122"/>
                <a:cs typeface="Calibri" pitchFamily="34" charset="-120"/>
              </a:rPr>
              <a:t>TRUSTED ACROSS THE ECOSYSTEM</a:t>
            </a:r>
          </a:p>
        </p:txBody>
      </p:sp>
      <p:pic>
        <p:nvPicPr>
          <p:cNvPr id="11" name="Graphic 10">
            <a:extLst>
              <a:ext uri="{FF2B5EF4-FFF2-40B4-BE49-F238E27FC236}">
                <a16:creationId xmlns:a16="http://schemas.microsoft.com/office/drawing/2014/main" id="{FEAC3932-C832-D8F3-2081-CE36B1AF61B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61275" y="4826695"/>
            <a:ext cx="791040" cy="166998"/>
          </a:xfrm>
          <a:prstGeom prst="rect">
            <a:avLst/>
          </a:prstGeom>
        </p:spPr>
      </p:pic>
      <p:pic>
        <p:nvPicPr>
          <p:cNvPr id="13" name="Graphic 12">
            <a:extLst>
              <a:ext uri="{FF2B5EF4-FFF2-40B4-BE49-F238E27FC236}">
                <a16:creationId xmlns:a16="http://schemas.microsoft.com/office/drawing/2014/main" id="{2887246E-2562-E602-2C82-101F8E0688CD}"/>
              </a:ext>
            </a:extLst>
          </p:cNvPr>
          <p:cNvPicPr>
            <a:picLocks noChangeAspect="1"/>
          </p:cNvPicPr>
          <p:nvPr/>
        </p:nvPicPr>
        <p:blipFill>
          <a:blip>
            <a:lum bright="100000"/>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365598" y="4834071"/>
            <a:ext cx="1141862" cy="152247"/>
          </a:xfrm>
          <a:prstGeom prst="rect">
            <a:avLst/>
          </a:prstGeom>
        </p:spPr>
      </p:pic>
      <p:pic>
        <p:nvPicPr>
          <p:cNvPr id="14" name="Picture 2" descr="Media - Tether.io">
            <a:extLst>
              <a:ext uri="{FF2B5EF4-FFF2-40B4-BE49-F238E27FC236}">
                <a16:creationId xmlns:a16="http://schemas.microsoft.com/office/drawing/2014/main" id="{5BAAEE5F-60A7-E395-C364-BF08743DBEF7}"/>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4125168" y="4772547"/>
            <a:ext cx="782192" cy="275294"/>
          </a:xfrm>
          <a:prstGeom prst="rect">
            <a:avLst/>
          </a:prstGeom>
          <a:noFill/>
          <a:extLst>
            <a:ext uri="{909E8E84-426E-40DD-AFC4-6F175D3DCCD1}">
              <a14:hiddenFill xmlns:a14="http://schemas.microsoft.com/office/drawing/2010/main">
                <a:solidFill>
                  <a:srgbClr val="FFFFFF"/>
                </a:solidFill>
              </a14:hiddenFill>
            </a:ext>
          </a:extLst>
        </p:spPr>
      </p:pic>
      <p:pic>
        <p:nvPicPr>
          <p:cNvPr id="15" name="Graphic 14">
            <a:extLst>
              <a:ext uri="{FF2B5EF4-FFF2-40B4-BE49-F238E27FC236}">
                <a16:creationId xmlns:a16="http://schemas.microsoft.com/office/drawing/2014/main" id="{64BEB4F9-CB26-ABBD-F7B6-8CEA9535290D}"/>
              </a:ext>
            </a:extLst>
          </p:cNvPr>
          <p:cNvPicPr>
            <a:picLocks noChangeAspect="1"/>
          </p:cNvPicPr>
          <p:nvPr/>
        </p:nvPicPr>
        <p:blipFill>
          <a:blip>
            <a:lum bright="100000"/>
            <a:extLst>
              <a:ext uri="{96DAC541-7B7A-43D3-8B79-37D633B846F1}">
                <asvg:svgBlip xmlns:asvg="http://schemas.microsoft.com/office/drawing/2016/SVG/main" r:embed="rId8"/>
              </a:ext>
            </a:extLst>
          </a:blip>
          <a:stretch>
            <a:fillRect/>
          </a:stretch>
        </p:blipFill>
        <p:spPr>
          <a:xfrm>
            <a:off x="5628145" y="4783688"/>
            <a:ext cx="935708" cy="253013"/>
          </a:xfrm>
          <a:prstGeom prst="rect">
            <a:avLst/>
          </a:prstGeom>
        </p:spPr>
      </p:pic>
      <p:pic>
        <p:nvPicPr>
          <p:cNvPr id="16" name="Picture 2" descr="Arweave Logo. Download AR Logo in SVG, PNG, AI, EPS, JPG">
            <a:extLst>
              <a:ext uri="{FF2B5EF4-FFF2-40B4-BE49-F238E27FC236}">
                <a16:creationId xmlns:a16="http://schemas.microsoft.com/office/drawing/2014/main" id="{9A3FD7A8-E61E-B70F-9649-45D13439D4A7}"/>
              </a:ext>
            </a:extLst>
          </p:cNvPr>
          <p:cNvPicPr>
            <a:picLocks noChangeAspect="1" noChangeArrowheads="1"/>
          </p:cNvPicPr>
          <p:nvPr/>
        </p:nvPicPr>
        <p:blipFill>
          <a:blip r:embed="rId9">
            <a:extLst>
              <a:ext uri="{BEBA8EAE-BF5A-486C-A8C5-ECC9F3942E4B}">
                <a14:imgProps xmlns:a14="http://schemas.microsoft.com/office/drawing/2010/main">
                  <a14:imgLayer r:embed="rId10">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7042556" y="4759238"/>
            <a:ext cx="1266356" cy="301912"/>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Wintermute">
            <a:extLst>
              <a:ext uri="{FF2B5EF4-FFF2-40B4-BE49-F238E27FC236}">
                <a16:creationId xmlns:a16="http://schemas.microsoft.com/office/drawing/2014/main" id="{A6BBE4A3-1B7E-18A3-78C4-EECB4778D633}"/>
              </a:ext>
            </a:extLst>
          </p:cNvPr>
          <p:cNvPicPr>
            <a:picLocks noChangeAspect="1" noChangeArrowheads="1"/>
          </p:cNvPicPr>
          <p:nvPr/>
        </p:nvPicPr>
        <p:blipFill rotWithShape="1">
          <a:blip r:embed="rId11">
            <a:extLst>
              <a:ext uri="{BEBA8EAE-BF5A-486C-A8C5-ECC9F3942E4B}">
                <a14:imgProps xmlns:a14="http://schemas.microsoft.com/office/drawing/2010/main">
                  <a14:imgLayer r:embed="rId12">
                    <a14:imgEffect>
                      <a14:brightnessContrast bright="100000"/>
                    </a14:imgEffect>
                  </a14:imgLayer>
                </a14:imgProps>
              </a:ext>
              <a:ext uri="{28A0092B-C50C-407E-A947-70E740481C1C}">
                <a14:useLocalDpi xmlns:a14="http://schemas.microsoft.com/office/drawing/2010/main" val="0"/>
              </a:ext>
            </a:extLst>
          </a:blip>
          <a:srcRect t="33408" b="37386"/>
          <a:stretch/>
        </p:blipFill>
        <p:spPr bwMode="auto">
          <a:xfrm>
            <a:off x="8411508" y="4725327"/>
            <a:ext cx="1687921" cy="369734"/>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6" descr="Kingsway Capital">
            <a:extLst>
              <a:ext uri="{FF2B5EF4-FFF2-40B4-BE49-F238E27FC236}">
                <a16:creationId xmlns:a16="http://schemas.microsoft.com/office/drawing/2014/main" id="{DB5B8162-771A-6440-90A7-AE10D799CC5B}"/>
              </a:ext>
            </a:extLst>
          </p:cNvPr>
          <p:cNvPicPr>
            <a:picLocks noChangeAspect="1" noChangeArrowheads="1"/>
          </p:cNvPicPr>
          <p:nvPr/>
        </p:nvPicPr>
        <p:blipFill>
          <a:blip r:embed="rId13">
            <a:extLst>
              <a:ext uri="{BEBA8EAE-BF5A-486C-A8C5-ECC9F3942E4B}">
                <a14:imgProps xmlns:a14="http://schemas.microsoft.com/office/drawing/2010/main">
                  <a14:imgLayer r:embed="rId14">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10235255" y="4733651"/>
            <a:ext cx="1199897" cy="353087"/>
          </a:xfrm>
          <a:prstGeom prst="rect">
            <a:avLst/>
          </a:prstGeom>
          <a:noFill/>
          <a:extLst>
            <a:ext uri="{909E8E84-426E-40DD-AFC4-6F175D3DCCD1}">
              <a14:hiddenFill xmlns:a14="http://schemas.microsoft.com/office/drawing/2010/main">
                <a:solidFill>
                  <a:srgbClr val="FFFFFF"/>
                </a:solidFill>
              </a14:hiddenFill>
            </a:ext>
          </a:extLst>
        </p:spPr>
      </p:pic>
      <p:pic>
        <p:nvPicPr>
          <p:cNvPr id="24" name="Graphic 23">
            <a:extLst>
              <a:ext uri="{FF2B5EF4-FFF2-40B4-BE49-F238E27FC236}">
                <a16:creationId xmlns:a16="http://schemas.microsoft.com/office/drawing/2014/main" id="{3750C7DF-6C8F-622A-0974-3938696A2464}"/>
              </a:ext>
            </a:extLst>
          </p:cNvPr>
          <p:cNvPicPr>
            <a:picLocks noChangeAspect="1"/>
          </p:cNvPicPr>
          <p:nvPr/>
        </p:nvPicPr>
        <p:blipFill>
          <a:blip>
            <a:lum bright="100000"/>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446600" y="5004530"/>
            <a:ext cx="1820390" cy="606796"/>
          </a:xfrm>
          <a:prstGeom prst="rect">
            <a:avLst/>
          </a:prstGeom>
        </p:spPr>
      </p:pic>
      <p:pic>
        <p:nvPicPr>
          <p:cNvPr id="25" name="Picture 24" descr="A red circle with black letters&#10;&#10;Description automatically generated">
            <a:extLst>
              <a:ext uri="{FF2B5EF4-FFF2-40B4-BE49-F238E27FC236}">
                <a16:creationId xmlns:a16="http://schemas.microsoft.com/office/drawing/2014/main" id="{CBC2ED7E-C299-AEBA-A5E8-34FCC2415696}"/>
              </a:ext>
            </a:extLst>
          </p:cNvPr>
          <p:cNvPicPr>
            <a:picLocks noChangeAspect="1"/>
          </p:cNvPicPr>
          <p:nvPr/>
        </p:nvPicPr>
        <p:blipFill>
          <a:blip r:embed="rId16">
            <a:alphaModFix/>
            <a:extLst>
              <a:ext uri="{BEBA8EAE-BF5A-486C-A8C5-ECC9F3942E4B}">
                <a14:imgProps xmlns:a14="http://schemas.microsoft.com/office/drawing/2010/main">
                  <a14:imgLayer r:embed="rId17">
                    <a14:imgEffect>
                      <a14:artisticMarker/>
                    </a14:imgEffect>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2407044" y="5211923"/>
            <a:ext cx="1058971" cy="192010"/>
          </a:xfrm>
          <a:prstGeom prst="rect">
            <a:avLst/>
          </a:prstGeom>
        </p:spPr>
      </p:pic>
      <p:pic>
        <p:nvPicPr>
          <p:cNvPr id="27" name="Picture 6" descr="Bitfury">
            <a:extLst>
              <a:ext uri="{FF2B5EF4-FFF2-40B4-BE49-F238E27FC236}">
                <a16:creationId xmlns:a16="http://schemas.microsoft.com/office/drawing/2014/main" id="{1473EBAD-4438-316D-C812-5A84EF951694}"/>
              </a:ext>
            </a:extLst>
          </p:cNvPr>
          <p:cNvPicPr>
            <a:picLocks noChangeAspect="1" noChangeArrowheads="1"/>
          </p:cNvPicPr>
          <p:nvPr/>
        </p:nvPicPr>
        <p:blipFill>
          <a:blip r:embed="rId18">
            <a:extLst>
              <a:ext uri="{BEBA8EAE-BF5A-486C-A8C5-ECC9F3942E4B}">
                <a14:imgProps xmlns:a14="http://schemas.microsoft.com/office/drawing/2010/main">
                  <a14:imgLayer r:embed="rId19">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3972540" y="5201359"/>
            <a:ext cx="1087448" cy="213139"/>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extLst>
              <a:ext uri="{FF2B5EF4-FFF2-40B4-BE49-F238E27FC236}">
                <a16:creationId xmlns:a16="http://schemas.microsoft.com/office/drawing/2014/main" id="{663E47DF-82A1-A717-F5CA-631702C258DA}"/>
              </a:ext>
            </a:extLst>
          </p:cNvPr>
          <p:cNvPicPr>
            <a:picLocks noChangeAspect="1"/>
          </p:cNvPicPr>
          <p:nvPr/>
        </p:nvPicPr>
        <p:blipFill>
          <a:blip r:embed="rId20">
            <a:extLst>
              <a:ext uri="{BEBA8EAE-BF5A-486C-A8C5-ECC9F3942E4B}">
                <a14:imgProps xmlns:a14="http://schemas.microsoft.com/office/drawing/2010/main">
                  <a14:imgLayer r:embed="rId21">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5402841" y="5227060"/>
            <a:ext cx="1386317" cy="161737"/>
          </a:xfrm>
          <a:prstGeom prst="rect">
            <a:avLst/>
          </a:prstGeom>
        </p:spPr>
      </p:pic>
      <p:pic>
        <p:nvPicPr>
          <p:cNvPr id="29" name="Picture 12" descr="IMX Ecosystem Foundation logo">
            <a:extLst>
              <a:ext uri="{FF2B5EF4-FFF2-40B4-BE49-F238E27FC236}">
                <a16:creationId xmlns:a16="http://schemas.microsoft.com/office/drawing/2014/main" id="{52893579-6732-325C-8C72-38F82C4518E4}"/>
              </a:ext>
            </a:extLst>
          </p:cNvPr>
          <p:cNvPicPr>
            <a:picLocks noChangeAspect="1" noChangeArrowheads="1"/>
          </p:cNvPicPr>
          <p:nvPr/>
        </p:nvPicPr>
        <p:blipFill>
          <a:blip r:embed="rId22">
            <a:extLst>
              <a:ext uri="{BEBA8EAE-BF5A-486C-A8C5-ECC9F3942E4B}">
                <a14:imgProps xmlns:a14="http://schemas.microsoft.com/office/drawing/2010/main">
                  <a14:imgLayer r:embed="rId2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7280215" y="5172769"/>
            <a:ext cx="791039" cy="270318"/>
          </a:xfrm>
          <a:prstGeom prst="rect">
            <a:avLst/>
          </a:prstGeom>
          <a:noFill/>
          <a:extLst>
            <a:ext uri="{909E8E84-426E-40DD-AFC4-6F175D3DCCD1}">
              <a14:hiddenFill xmlns:a14="http://schemas.microsoft.com/office/drawing/2010/main">
                <a:solidFill>
                  <a:srgbClr val="FFFFFF"/>
                </a:solidFill>
              </a14:hiddenFill>
            </a:ext>
          </a:extLst>
        </p:spPr>
      </p:pic>
      <p:pic>
        <p:nvPicPr>
          <p:cNvPr id="30" name="Graphic 29">
            <a:extLst>
              <a:ext uri="{FF2B5EF4-FFF2-40B4-BE49-F238E27FC236}">
                <a16:creationId xmlns:a16="http://schemas.microsoft.com/office/drawing/2014/main" id="{190D5325-5E53-4F13-A9C6-20E5F2DF5470}"/>
              </a:ext>
            </a:extLst>
          </p:cNvPr>
          <p:cNvPicPr>
            <a:picLocks noChangeAspect="1"/>
          </p:cNvPicPr>
          <p:nvPr/>
        </p:nvPicPr>
        <p:blipFill>
          <a:blip>
            <a:lum bright="100000"/>
            <a:extLst>
              <a:ext uri="{28A0092B-C50C-407E-A947-70E740481C1C}">
                <a14:useLocalDpi xmlns:a14="http://schemas.microsoft.com/office/drawing/2010/main" val="0"/>
              </a:ext>
              <a:ext uri="{96DAC541-7B7A-43D3-8B79-37D633B846F1}">
                <asvg:svgBlip xmlns:asvg="http://schemas.microsoft.com/office/drawing/2016/SVG/main" r:embed="rId24"/>
              </a:ext>
            </a:extLst>
          </a:blip>
          <a:stretch>
            <a:fillRect/>
          </a:stretch>
        </p:blipFill>
        <p:spPr>
          <a:xfrm>
            <a:off x="8516488" y="5080779"/>
            <a:ext cx="1477962" cy="454299"/>
          </a:xfrm>
          <a:prstGeom prst="rect">
            <a:avLst/>
          </a:prstGeom>
        </p:spPr>
      </p:pic>
      <p:pic>
        <p:nvPicPr>
          <p:cNvPr id="31" name="Picture 2" descr="Luno Crypto Logo PNG Vector (PDF, SVG) Free Download">
            <a:extLst>
              <a:ext uri="{FF2B5EF4-FFF2-40B4-BE49-F238E27FC236}">
                <a16:creationId xmlns:a16="http://schemas.microsoft.com/office/drawing/2014/main" id="{9620D1A8-AF63-6705-744A-6EC5DF16AE0C}"/>
              </a:ext>
            </a:extLst>
          </p:cNvPr>
          <p:cNvPicPr>
            <a:picLocks noChangeAspect="1" noChangeArrowheads="1"/>
          </p:cNvPicPr>
          <p:nvPr/>
        </p:nvPicPr>
        <p:blipFill>
          <a:blip r:embed="rId25">
            <a:extLst>
              <a:ext uri="{BEBA8EAE-BF5A-486C-A8C5-ECC9F3942E4B}">
                <a14:imgProps xmlns:a14="http://schemas.microsoft.com/office/drawing/2010/main">
                  <a14:imgLayer r:embed="rId26">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10376459" y="5164188"/>
            <a:ext cx="917489" cy="287480"/>
          </a:xfrm>
          <a:prstGeom prst="rect">
            <a:avLst/>
          </a:prstGeom>
          <a:noFill/>
          <a:extLst>
            <a:ext uri="{909E8E84-426E-40DD-AFC4-6F175D3DCCD1}">
              <a14:hiddenFill xmlns:a14="http://schemas.microsoft.com/office/drawing/2010/main">
                <a:solidFill>
                  <a:srgbClr val="FFFFFF"/>
                </a:solidFill>
              </a14:hiddenFill>
            </a:ext>
          </a:extLst>
        </p:spPr>
      </p:pic>
      <p:pic>
        <p:nvPicPr>
          <p:cNvPr id="32" name="Graphic 31">
            <a:extLst>
              <a:ext uri="{FF2B5EF4-FFF2-40B4-BE49-F238E27FC236}">
                <a16:creationId xmlns:a16="http://schemas.microsoft.com/office/drawing/2014/main" id="{81AD238D-1492-C4C8-1B09-C5BC16692582}"/>
              </a:ext>
            </a:extLst>
          </p:cNvPr>
          <p:cNvPicPr>
            <a:picLocks noChangeAspect="1"/>
          </p:cNvPicPr>
          <p:nvPr/>
        </p:nvPicPr>
        <p:blipFill>
          <a:blip>
            <a:lum bright="100000"/>
            <a:extLst>
              <a:ext uri="{96DAC541-7B7A-43D3-8B79-37D633B846F1}">
                <asvg:svgBlip xmlns:asvg="http://schemas.microsoft.com/office/drawing/2016/SVG/main" r:embed="rId27"/>
              </a:ext>
            </a:extLst>
          </a:blip>
          <a:stretch>
            <a:fillRect/>
          </a:stretch>
        </p:blipFill>
        <p:spPr>
          <a:xfrm>
            <a:off x="658685" y="5580458"/>
            <a:ext cx="1396219" cy="250409"/>
          </a:xfrm>
          <a:prstGeom prst="rect">
            <a:avLst/>
          </a:prstGeom>
        </p:spPr>
      </p:pic>
      <p:pic>
        <p:nvPicPr>
          <p:cNvPr id="33" name="Graphic 32">
            <a:extLst>
              <a:ext uri="{FF2B5EF4-FFF2-40B4-BE49-F238E27FC236}">
                <a16:creationId xmlns:a16="http://schemas.microsoft.com/office/drawing/2014/main" id="{0F286460-22E9-894C-CFAE-28477018F6BC}"/>
              </a:ext>
            </a:extLst>
          </p:cNvPr>
          <p:cNvPicPr>
            <a:picLocks noChangeAspect="1"/>
          </p:cNvPicPr>
          <p:nvPr/>
        </p:nvPicPr>
        <p:blipFill>
          <a:blip>
            <a:lum bright="100000"/>
            <a:extLst>
              <a:ext uri="{96DAC541-7B7A-43D3-8B79-37D633B846F1}">
                <asvg:svgBlip xmlns:asvg="http://schemas.microsoft.com/office/drawing/2016/SVG/main" r:embed="rId28"/>
              </a:ext>
            </a:extLst>
          </a:blip>
          <a:stretch>
            <a:fillRect/>
          </a:stretch>
        </p:blipFill>
        <p:spPr>
          <a:xfrm>
            <a:off x="2365630" y="5613839"/>
            <a:ext cx="1141799" cy="183646"/>
          </a:xfrm>
          <a:prstGeom prst="rect">
            <a:avLst/>
          </a:prstGeom>
        </p:spPr>
      </p:pic>
      <p:pic>
        <p:nvPicPr>
          <p:cNvPr id="34" name="Picture 33" descr="A black and white text on a black background&#10;&#10;Description automatically generated">
            <a:extLst>
              <a:ext uri="{FF2B5EF4-FFF2-40B4-BE49-F238E27FC236}">
                <a16:creationId xmlns:a16="http://schemas.microsoft.com/office/drawing/2014/main" id="{F27A3CA6-BF07-9DCC-D8D2-330BF9A72F96}"/>
              </a:ext>
            </a:extLst>
          </p:cNvPr>
          <p:cNvPicPr>
            <a:picLocks noChangeAspect="1"/>
          </p:cNvPicPr>
          <p:nvPr/>
        </p:nvPicPr>
        <p:blipFill>
          <a:blip r:embed="rId29">
            <a:extLst>
              <a:ext uri="{BEBA8EAE-BF5A-486C-A8C5-ECC9F3942E4B}">
                <a14:imgProps xmlns:a14="http://schemas.microsoft.com/office/drawing/2010/main">
                  <a14:imgLayer r:embed="rId30">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3826201" y="5526301"/>
            <a:ext cx="1380126" cy="358723"/>
          </a:xfrm>
          <a:prstGeom prst="rect">
            <a:avLst/>
          </a:prstGeom>
        </p:spPr>
      </p:pic>
      <p:pic>
        <p:nvPicPr>
          <p:cNvPr id="35" name="Graphic 34">
            <a:extLst>
              <a:ext uri="{FF2B5EF4-FFF2-40B4-BE49-F238E27FC236}">
                <a16:creationId xmlns:a16="http://schemas.microsoft.com/office/drawing/2014/main" id="{D1895A16-46C2-D6D2-6E28-6DD1459D86A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1"/>
              </a:ext>
            </a:extLst>
          </a:blip>
          <a:stretch>
            <a:fillRect/>
          </a:stretch>
        </p:blipFill>
        <p:spPr>
          <a:xfrm>
            <a:off x="5651160" y="5572407"/>
            <a:ext cx="889678" cy="266511"/>
          </a:xfrm>
          <a:prstGeom prst="rect">
            <a:avLst/>
          </a:prstGeom>
        </p:spPr>
      </p:pic>
      <p:pic>
        <p:nvPicPr>
          <p:cNvPr id="36" name="Graphic 35">
            <a:extLst>
              <a:ext uri="{FF2B5EF4-FFF2-40B4-BE49-F238E27FC236}">
                <a16:creationId xmlns:a16="http://schemas.microsoft.com/office/drawing/2014/main" id="{09682D35-B938-E9A3-3A3C-608B870404F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2"/>
              </a:ext>
            </a:extLst>
          </a:blip>
          <a:stretch>
            <a:fillRect/>
          </a:stretch>
        </p:blipFill>
        <p:spPr>
          <a:xfrm>
            <a:off x="7079785" y="5576670"/>
            <a:ext cx="1191899" cy="257985"/>
          </a:xfrm>
          <a:prstGeom prst="rect">
            <a:avLst/>
          </a:prstGeom>
        </p:spPr>
      </p:pic>
      <p:pic>
        <p:nvPicPr>
          <p:cNvPr id="37" name="Graphic 36">
            <a:extLst>
              <a:ext uri="{FF2B5EF4-FFF2-40B4-BE49-F238E27FC236}">
                <a16:creationId xmlns:a16="http://schemas.microsoft.com/office/drawing/2014/main" id="{9CA221AA-11FD-5284-57FE-22EAEF7E560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3"/>
              </a:ext>
            </a:extLst>
          </a:blip>
          <a:stretch>
            <a:fillRect/>
          </a:stretch>
        </p:blipFill>
        <p:spPr>
          <a:xfrm>
            <a:off x="8863115" y="5579156"/>
            <a:ext cx="784708" cy="253013"/>
          </a:xfrm>
          <a:prstGeom prst="rect">
            <a:avLst/>
          </a:prstGeom>
        </p:spPr>
      </p:pic>
      <p:pic>
        <p:nvPicPr>
          <p:cNvPr id="38" name="Picture 37" descr="A black and white logo&#10;&#10;Description automatically generated">
            <a:extLst>
              <a:ext uri="{FF2B5EF4-FFF2-40B4-BE49-F238E27FC236}">
                <a16:creationId xmlns:a16="http://schemas.microsoft.com/office/drawing/2014/main" id="{69C706BD-B8F6-6427-BF52-164015EF6E28}"/>
              </a:ext>
            </a:extLst>
          </p:cNvPr>
          <p:cNvPicPr>
            <a:picLocks noChangeAspect="1"/>
          </p:cNvPicPr>
          <p:nvPr/>
        </p:nvPicPr>
        <p:blipFill>
          <a:blip r:embed="rId34">
            <a:extLst>
              <a:ext uri="{BEBA8EAE-BF5A-486C-A8C5-ECC9F3942E4B}">
                <a14:imgProps xmlns:a14="http://schemas.microsoft.com/office/drawing/2010/main">
                  <a14:imgLayer r:embed="rId35">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10584177" y="5561971"/>
            <a:ext cx="502053" cy="287383"/>
          </a:xfrm>
          <a:prstGeom prst="rect">
            <a:avLst/>
          </a:prstGeom>
        </p:spPr>
      </p:pic>
      <p:pic>
        <p:nvPicPr>
          <p:cNvPr id="39" name="Graphic 38">
            <a:extLst>
              <a:ext uri="{FF2B5EF4-FFF2-40B4-BE49-F238E27FC236}">
                <a16:creationId xmlns:a16="http://schemas.microsoft.com/office/drawing/2014/main" id="{FA3C1216-4F93-BB3F-A8C7-FCBFB6B8871F}"/>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753383" y="5929916"/>
            <a:ext cx="1206823" cy="346961"/>
          </a:xfrm>
          <a:prstGeom prst="rect">
            <a:avLst/>
          </a:prstGeom>
        </p:spPr>
      </p:pic>
      <p:pic>
        <p:nvPicPr>
          <p:cNvPr id="40" name="Picture 39">
            <a:extLst>
              <a:ext uri="{FF2B5EF4-FFF2-40B4-BE49-F238E27FC236}">
                <a16:creationId xmlns:a16="http://schemas.microsoft.com/office/drawing/2014/main" id="{4D5DEBE9-33B7-966A-C60C-F0C71818F9CE}"/>
              </a:ext>
            </a:extLst>
          </p:cNvPr>
          <p:cNvPicPr>
            <a:picLocks noChangeAspect="1"/>
          </p:cNvPicPr>
          <p:nvPr/>
        </p:nvPicPr>
        <p:blipFill>
          <a:blip r:embed="rId37"/>
          <a:stretch>
            <a:fillRect/>
          </a:stretch>
        </p:blipFill>
        <p:spPr>
          <a:xfrm>
            <a:off x="2763049" y="5929916"/>
            <a:ext cx="346961" cy="346961"/>
          </a:xfrm>
          <a:prstGeom prst="rect">
            <a:avLst/>
          </a:prstGeom>
        </p:spPr>
      </p:pic>
      <p:pic>
        <p:nvPicPr>
          <p:cNvPr id="4" name="Graphic 3">
            <a:extLst>
              <a:ext uri="{FF2B5EF4-FFF2-40B4-BE49-F238E27FC236}">
                <a16:creationId xmlns:a16="http://schemas.microsoft.com/office/drawing/2014/main" id="{50E696AF-6BDB-07E4-1D47-A82253869726}"/>
              </a:ext>
            </a:extLst>
          </p:cNvPr>
          <p:cNvPicPr>
            <a:picLocks noChangeAspect="1"/>
          </p:cNvPicPr>
          <p:nvPr/>
        </p:nvPicPr>
        <p:blipFill>
          <a:blip>
            <a:lum bright="100000"/>
            <a:extLst>
              <a:ext uri="{96DAC541-7B7A-43D3-8B79-37D633B846F1}">
                <asvg:svgBlip xmlns:asvg="http://schemas.microsoft.com/office/drawing/2016/SVG/main" r:embed="rId38"/>
              </a:ext>
            </a:extLst>
          </a:blip>
          <a:stretch>
            <a:fillRect/>
          </a:stretch>
        </p:blipFill>
        <p:spPr>
          <a:xfrm>
            <a:off x="4083440" y="5969102"/>
            <a:ext cx="865648" cy="268589"/>
          </a:xfrm>
          <a:prstGeom prst="rect">
            <a:avLst/>
          </a:prstGeom>
        </p:spPr>
      </p:pic>
      <p:pic>
        <p:nvPicPr>
          <p:cNvPr id="41" name="Graphic 40">
            <a:extLst>
              <a:ext uri="{FF2B5EF4-FFF2-40B4-BE49-F238E27FC236}">
                <a16:creationId xmlns:a16="http://schemas.microsoft.com/office/drawing/2014/main" id="{0ECFD988-08DE-1E14-D2A8-AD65A147F391}"/>
              </a:ext>
            </a:extLst>
          </p:cNvPr>
          <p:cNvPicPr>
            <a:picLocks noChangeAspect="1"/>
          </p:cNvPicPr>
          <p:nvPr/>
        </p:nvPicPr>
        <p:blipFill>
          <a:blip>
            <a:lum bright="100000"/>
            <a:extLst>
              <a:ext uri="{96DAC541-7B7A-43D3-8B79-37D633B846F1}">
                <asvg:svgBlip xmlns:asvg="http://schemas.microsoft.com/office/drawing/2016/SVG/main" r:embed="rId39"/>
              </a:ext>
            </a:extLst>
          </a:blip>
          <a:stretch>
            <a:fillRect/>
          </a:stretch>
        </p:blipFill>
        <p:spPr>
          <a:xfrm>
            <a:off x="5381637" y="5982181"/>
            <a:ext cx="1428724" cy="242430"/>
          </a:xfrm>
          <a:prstGeom prst="rect">
            <a:avLst/>
          </a:prstGeom>
        </p:spPr>
      </p:pic>
      <p:pic>
        <p:nvPicPr>
          <p:cNvPr id="45" name="Graphic 44">
            <a:extLst>
              <a:ext uri="{FF2B5EF4-FFF2-40B4-BE49-F238E27FC236}">
                <a16:creationId xmlns:a16="http://schemas.microsoft.com/office/drawing/2014/main" id="{2E6C6900-6421-1DD2-6F74-69DCC08BB4BD}"/>
              </a:ext>
            </a:extLst>
          </p:cNvPr>
          <p:cNvPicPr>
            <a:picLocks noChangeAspect="1"/>
          </p:cNvPicPr>
          <p:nvPr/>
        </p:nvPicPr>
        <p:blipFill>
          <a:blip>
            <a:lum bright="100000"/>
            <a:extLst>
              <a:ext uri="{96DAC541-7B7A-43D3-8B79-37D633B846F1}">
                <asvg:svgBlip xmlns:asvg="http://schemas.microsoft.com/office/drawing/2016/SVG/main" r:embed="rId40"/>
              </a:ext>
            </a:extLst>
          </a:blip>
          <a:stretch>
            <a:fillRect/>
          </a:stretch>
        </p:blipFill>
        <p:spPr>
          <a:xfrm>
            <a:off x="7392369" y="5901275"/>
            <a:ext cx="566731" cy="404242"/>
          </a:xfrm>
          <a:prstGeom prst="rect">
            <a:avLst/>
          </a:prstGeom>
        </p:spPr>
      </p:pic>
      <p:pic>
        <p:nvPicPr>
          <p:cNvPr id="51" name="Graphic 50">
            <a:extLst>
              <a:ext uri="{FF2B5EF4-FFF2-40B4-BE49-F238E27FC236}">
                <a16:creationId xmlns:a16="http://schemas.microsoft.com/office/drawing/2014/main" id="{164994B5-9B2D-4911-1152-8DD433782532}"/>
              </a:ext>
            </a:extLst>
          </p:cNvPr>
          <p:cNvPicPr>
            <a:picLocks noChangeAspect="1"/>
          </p:cNvPicPr>
          <p:nvPr/>
        </p:nvPicPr>
        <p:blipFill>
          <a:blip>
            <a:lum bright="100000"/>
            <a:extLst>
              <a:ext uri="{96DAC541-7B7A-43D3-8B79-37D633B846F1}">
                <asvg:svgBlip xmlns:asvg="http://schemas.microsoft.com/office/drawing/2016/SVG/main" r:embed="rId41"/>
              </a:ext>
            </a:extLst>
          </a:blip>
          <a:stretch>
            <a:fillRect/>
          </a:stretch>
        </p:blipFill>
        <p:spPr>
          <a:xfrm>
            <a:off x="8926356" y="5952440"/>
            <a:ext cx="658227" cy="301913"/>
          </a:xfrm>
          <a:prstGeom prst="rect">
            <a:avLst/>
          </a:prstGeom>
        </p:spPr>
      </p:pic>
      <p:pic>
        <p:nvPicPr>
          <p:cNvPr id="53" name="Graphic 52">
            <a:extLst>
              <a:ext uri="{FF2B5EF4-FFF2-40B4-BE49-F238E27FC236}">
                <a16:creationId xmlns:a16="http://schemas.microsoft.com/office/drawing/2014/main" id="{4E7F814D-25BC-C03D-E6DB-90C1BA1620F4}"/>
              </a:ext>
            </a:extLst>
          </p:cNvPr>
          <p:cNvPicPr>
            <a:picLocks noChangeAspect="1"/>
          </p:cNvPicPr>
          <p:nvPr/>
        </p:nvPicPr>
        <p:blipFill>
          <a:blip>
            <a:lum bright="100000"/>
            <a:extLst>
              <a:ext uri="{96DAC541-7B7A-43D3-8B79-37D633B846F1}">
                <asvg:svgBlip xmlns:asvg="http://schemas.microsoft.com/office/drawing/2016/SVG/main" r:embed="rId42"/>
              </a:ext>
            </a:extLst>
          </a:blip>
          <a:stretch>
            <a:fillRect/>
          </a:stretch>
        </p:blipFill>
        <p:spPr>
          <a:xfrm>
            <a:off x="10299780" y="5981014"/>
            <a:ext cx="1070847" cy="244765"/>
          </a:xfrm>
          <a:prstGeom prst="rect">
            <a:avLst/>
          </a:prstGeom>
        </p:spPr>
      </p:pic>
      <p:pic>
        <p:nvPicPr>
          <p:cNvPr id="55" name="Graphic 54">
            <a:extLst>
              <a:ext uri="{FF2B5EF4-FFF2-40B4-BE49-F238E27FC236}">
                <a16:creationId xmlns:a16="http://schemas.microsoft.com/office/drawing/2014/main" id="{2DEDBCB2-3B12-835A-25D0-50921E0B89AE}"/>
              </a:ext>
            </a:extLst>
          </p:cNvPr>
          <p:cNvPicPr>
            <a:picLocks noChangeAspect="1"/>
          </p:cNvPicPr>
          <p:nvPr/>
        </p:nvPicPr>
        <p:blipFill>
          <a:blip>
            <a:lum bright="100000"/>
            <a:extLst>
              <a:ext uri="{96DAC541-7B7A-43D3-8B79-37D633B846F1}">
                <asvg:svgBlip xmlns:asvg="http://schemas.microsoft.com/office/drawing/2016/SVG/main" r:embed="rId43"/>
              </a:ext>
            </a:extLst>
          </a:blip>
          <a:stretch>
            <a:fillRect/>
          </a:stretch>
        </p:blipFill>
        <p:spPr>
          <a:xfrm>
            <a:off x="767230" y="6346838"/>
            <a:ext cx="1179129" cy="308585"/>
          </a:xfrm>
          <a:prstGeom prst="rect">
            <a:avLst/>
          </a:prstGeom>
        </p:spPr>
      </p:pic>
      <p:pic>
        <p:nvPicPr>
          <p:cNvPr id="57" name="Graphic 56">
            <a:extLst>
              <a:ext uri="{FF2B5EF4-FFF2-40B4-BE49-F238E27FC236}">
                <a16:creationId xmlns:a16="http://schemas.microsoft.com/office/drawing/2014/main" id="{606B8A5C-5CFD-F568-B716-FAABA51372B7}"/>
              </a:ext>
            </a:extLst>
          </p:cNvPr>
          <p:cNvPicPr>
            <a:picLocks noChangeAspect="1"/>
          </p:cNvPicPr>
          <p:nvPr/>
        </p:nvPicPr>
        <p:blipFill>
          <a:blip>
            <a:lum bright="100000"/>
            <a:extLst>
              <a:ext uri="{96DAC541-7B7A-43D3-8B79-37D633B846F1}">
                <asvg:svgBlip xmlns:asvg="http://schemas.microsoft.com/office/drawing/2016/SVG/main" r:embed="rId44"/>
              </a:ext>
            </a:extLst>
          </a:blip>
          <a:stretch>
            <a:fillRect/>
          </a:stretch>
        </p:blipFill>
        <p:spPr>
          <a:xfrm>
            <a:off x="2323736" y="6346116"/>
            <a:ext cx="1225586" cy="310029"/>
          </a:xfrm>
          <a:prstGeom prst="rect">
            <a:avLst/>
          </a:prstGeom>
        </p:spPr>
      </p:pic>
      <p:pic>
        <p:nvPicPr>
          <p:cNvPr id="59" name="Graphic 58">
            <a:extLst>
              <a:ext uri="{FF2B5EF4-FFF2-40B4-BE49-F238E27FC236}">
                <a16:creationId xmlns:a16="http://schemas.microsoft.com/office/drawing/2014/main" id="{CFE886E7-2105-E3DC-B2D6-1F504662E291}"/>
              </a:ext>
            </a:extLst>
          </p:cNvPr>
          <p:cNvPicPr>
            <a:picLocks noChangeAspect="1"/>
          </p:cNvPicPr>
          <p:nvPr/>
        </p:nvPicPr>
        <p:blipFill>
          <a:blip>
            <a:lum bright="100000"/>
            <a:extLst>
              <a:ext uri="{96DAC541-7B7A-43D3-8B79-37D633B846F1}">
                <asvg:svgBlip xmlns:asvg="http://schemas.microsoft.com/office/drawing/2016/SVG/main" r:embed="rId45"/>
              </a:ext>
            </a:extLst>
          </a:blip>
          <a:stretch>
            <a:fillRect/>
          </a:stretch>
        </p:blipFill>
        <p:spPr>
          <a:xfrm>
            <a:off x="4009415" y="6370330"/>
            <a:ext cx="1013700" cy="261600"/>
          </a:xfrm>
          <a:prstGeom prst="rect">
            <a:avLst/>
          </a:prstGeom>
        </p:spPr>
      </p:pic>
      <p:pic>
        <p:nvPicPr>
          <p:cNvPr id="3" name="Graphic 2">
            <a:extLst>
              <a:ext uri="{FF2B5EF4-FFF2-40B4-BE49-F238E27FC236}">
                <a16:creationId xmlns:a16="http://schemas.microsoft.com/office/drawing/2014/main" id="{CC203141-7B11-45E4-3F0B-9D48F1FDD3FF}"/>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5727440" y="6379916"/>
            <a:ext cx="737118" cy="24243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901" name="Text 901"/>
          <p:cNvSpPr/>
          <p:nvPr/>
        </p:nvSpPr>
        <p:spPr>
          <a:xfrm>
            <a:off x="566928" y="402336"/>
            <a:ext cx="9509760" cy="274320"/>
          </a:xfrm>
          <a:prstGeom prst="rect">
            <a:avLst/>
          </a:prstGeom>
          <a:noFill/>
          <a:ln/>
        </p:spPr>
        <p:txBody>
          <a:bodyPr wrap="square" lIns="0" tIns="0" rIns="0" bIns="0" rtlCol="0" anchor="t"/>
          <a:lstStyle/>
          <a:p>
            <a:pPr marL="0" indent="0" algn="l">
              <a:buNone/>
            </a:pPr>
            <a:r>
              <a:rPr lang="en-US" sz="1250" b="1" kern="0" spc="200" dirty="0">
                <a:solidFill>
                  <a:srgbClr val="88E3EB"/>
                </a:solidFill>
                <a:latin typeface="Calibri" pitchFamily="34" charset="0"/>
                <a:ea typeface="Calibri" pitchFamily="34" charset="-122"/>
                <a:cs typeface="Calibri" pitchFamily="34" charset="-120"/>
              </a:rPr>
              <a:t>OVERVIEW &amp; TAXONOMY</a:t>
            </a:r>
          </a:p>
        </p:txBody>
      </p:sp>
      <p:sp>
        <p:nvSpPr>
          <p:cNvPr id="902" name="Text 902"/>
          <p:cNvSpPr/>
          <p:nvPr/>
        </p:nvSpPr>
        <p:spPr>
          <a:xfrm>
            <a:off x="566928" y="676656"/>
            <a:ext cx="9509760" cy="777240"/>
          </a:xfrm>
          <a:prstGeom prst="rect">
            <a:avLst/>
          </a:prstGeom>
          <a:noFill/>
          <a:ln/>
        </p:spPr>
        <p:txBody>
          <a:bodyPr wrap="square" lIns="0" tIns="0" rIns="0" bIns="0" rtlCol="0" anchor="t"/>
          <a:lstStyle/>
          <a:p>
            <a:pPr marL="0" indent="0" algn="l">
              <a:lnSpc>
                <a:spcPts val="3200"/>
              </a:lnSpc>
              <a:buNone/>
            </a:pPr>
            <a:r>
              <a:rPr lang="en-US" sz="2900" b="1" dirty="0">
                <a:solidFill>
                  <a:srgbClr val="FFFFFF"/>
                </a:solidFill>
                <a:latin typeface="Calibri" pitchFamily="34" charset="0"/>
                <a:ea typeface="Calibri" pitchFamily="34" charset="-122"/>
                <a:cs typeface="Calibri" pitchFamily="34" charset="-120"/>
              </a:rPr>
              <a:t>Digital assets: one term, many forms</a:t>
            </a:r>
          </a:p>
        </p:txBody>
      </p:sp>
      <p:sp>
        <p:nvSpPr>
          <p:cNvPr id="903" name="Shape 903"/>
          <p:cNvSpPr/>
          <p:nvPr/>
        </p:nvSpPr>
        <p:spPr>
          <a:xfrm>
            <a:off x="566928" y="1481328"/>
            <a:ext cx="2926080" cy="0"/>
          </a:xfrm>
          <a:prstGeom prst="line">
            <a:avLst/>
          </a:prstGeom>
          <a:noFill/>
          <a:ln w="28575">
            <a:solidFill>
              <a:srgbClr val="88E3EB"/>
            </a:solidFill>
            <a:prstDash val="solid"/>
          </a:ln>
        </p:spPr>
        <p:txBody>
          <a:bodyPr/>
          <a:lstStyle/>
          <a:p>
            <a:endParaRPr lang="en-GB"/>
          </a:p>
        </p:txBody>
      </p:sp>
      <p:sp>
        <p:nvSpPr>
          <p:cNvPr id="904" name="Shape 904"/>
          <p:cNvSpPr/>
          <p:nvPr/>
        </p:nvSpPr>
        <p:spPr>
          <a:xfrm>
            <a:off x="566928" y="2276672"/>
            <a:ext cx="11058144" cy="1050000"/>
          </a:xfrm>
          <a:prstGeom prst="roundRect">
            <a:avLst>
              <a:gd name="adj" fmla="val 3902"/>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905" name="Text 905"/>
          <p:cNvSpPr/>
          <p:nvPr/>
        </p:nvSpPr>
        <p:spPr>
          <a:xfrm>
            <a:off x="841248" y="2456672"/>
            <a:ext cx="4197252" cy="320000"/>
          </a:xfrm>
          <a:prstGeom prst="rect">
            <a:avLst/>
          </a:prstGeom>
          <a:noFill/>
          <a:ln/>
        </p:spPr>
        <p:txBody>
          <a:bodyPr wrap="square" lIns="0" tIns="0" rIns="0" bIns="0" rtlCol="0" anchor="t"/>
          <a:lstStyle/>
          <a:p>
            <a:pPr marL="0" indent="0" algn="l">
              <a:buNone/>
            </a:pPr>
            <a:r>
              <a:rPr lang="en-US" sz="1100" b="1" kern="0" spc="150" dirty="0">
                <a:solidFill>
                  <a:srgbClr val="88E3EB"/>
                </a:solidFill>
                <a:latin typeface="Calibri" pitchFamily="34" charset="0"/>
                <a:ea typeface="Calibri" pitchFamily="34" charset="-122"/>
                <a:cs typeface="Calibri" pitchFamily="34" charset="-120"/>
              </a:rPr>
              <a:t>THE FOUNDATION LAYER (Blockchain Technology)</a:t>
            </a:r>
          </a:p>
        </p:txBody>
      </p:sp>
      <p:sp>
        <p:nvSpPr>
          <p:cNvPr id="906" name="Text 906"/>
          <p:cNvSpPr/>
          <p:nvPr/>
        </p:nvSpPr>
        <p:spPr>
          <a:xfrm>
            <a:off x="841248" y="2776672"/>
            <a:ext cx="3400000" cy="450000"/>
          </a:xfrm>
          <a:prstGeom prst="rect">
            <a:avLst/>
          </a:prstGeom>
          <a:noFill/>
          <a:ln/>
        </p:spPr>
        <p:txBody>
          <a:bodyPr wrap="square" lIns="0" tIns="0" rIns="0" bIns="0" rtlCol="0" anchor="t"/>
          <a:lstStyle/>
          <a:p>
            <a:pPr marL="0" indent="0" algn="l">
              <a:buNone/>
            </a:pPr>
            <a:r>
              <a:rPr lang="en-US" sz="2000" b="1" dirty="0">
                <a:solidFill>
                  <a:srgbClr val="FFFFFF"/>
                </a:solidFill>
                <a:latin typeface="Calibri" pitchFamily="34" charset="0"/>
                <a:ea typeface="Calibri" pitchFamily="34" charset="-122"/>
                <a:cs typeface="Calibri" pitchFamily="34" charset="-120"/>
              </a:rPr>
              <a:t>Tokenization</a:t>
            </a:r>
          </a:p>
        </p:txBody>
      </p:sp>
      <p:sp>
        <p:nvSpPr>
          <p:cNvPr id="907" name="Text 907"/>
          <p:cNvSpPr/>
          <p:nvPr/>
        </p:nvSpPr>
        <p:spPr>
          <a:xfrm>
            <a:off x="4567847" y="2613047"/>
            <a:ext cx="6789504" cy="720000"/>
          </a:xfrm>
          <a:prstGeom prst="rect">
            <a:avLst/>
          </a:prstGeom>
          <a:noFill/>
          <a:ln/>
        </p:spPr>
        <p:txBody>
          <a:bodyPr wrap="square" lIns="0" tIns="0" rIns="0" bIns="0" rtlCol="0" anchor="ctr"/>
          <a:lstStyle/>
          <a:p>
            <a:pPr marL="0" indent="0" algn="l">
              <a:lnSpc>
                <a:spcPts val="1650"/>
              </a:lnSpc>
              <a:buNone/>
            </a:pPr>
            <a:r>
              <a:rPr lang="en-US" sz="1250" b="0" dirty="0">
                <a:solidFill>
                  <a:srgbClr val="C7CEE8"/>
                </a:solidFill>
                <a:latin typeface="Calibri" pitchFamily="34" charset="0"/>
                <a:ea typeface="Calibri" pitchFamily="34" charset="-122"/>
                <a:cs typeface="Calibri" pitchFamily="34" charset="-120"/>
              </a:rPr>
              <a:t>Tokenization converts the rights to an asset, or the asset itself, into a digital token that can be issued, recorded and transferred on a blockchain. It sits beneath every category below.</a:t>
            </a:r>
          </a:p>
        </p:txBody>
      </p:sp>
      <p:sp>
        <p:nvSpPr>
          <p:cNvPr id="908" name="Shape 908"/>
          <p:cNvSpPr/>
          <p:nvPr/>
        </p:nvSpPr>
        <p:spPr>
          <a:xfrm>
            <a:off x="6096000" y="3326672"/>
            <a:ext cx="0" cy="350000"/>
          </a:xfrm>
          <a:prstGeom prst="line">
            <a:avLst/>
          </a:prstGeom>
          <a:noFill/>
          <a:ln w="19050">
            <a:solidFill>
              <a:srgbClr val="88E3EB"/>
            </a:solidFill>
            <a:prstDash val="solid"/>
          </a:ln>
        </p:spPr>
        <p:txBody>
          <a:bodyPr/>
          <a:lstStyle/>
          <a:p>
            <a:endParaRPr lang="en-GB"/>
          </a:p>
        </p:txBody>
      </p:sp>
      <p:sp>
        <p:nvSpPr>
          <p:cNvPr id="909" name="Shape 909"/>
          <p:cNvSpPr/>
          <p:nvPr/>
        </p:nvSpPr>
        <p:spPr>
          <a:xfrm>
            <a:off x="1624428" y="3676672"/>
            <a:ext cx="8943144" cy="0"/>
          </a:xfrm>
          <a:prstGeom prst="line">
            <a:avLst/>
          </a:prstGeom>
          <a:noFill/>
          <a:ln w="19050">
            <a:solidFill>
              <a:srgbClr val="88E3EB"/>
            </a:solidFill>
            <a:prstDash val="solid"/>
          </a:ln>
        </p:spPr>
        <p:txBody>
          <a:bodyPr/>
          <a:lstStyle/>
          <a:p>
            <a:endParaRPr lang="en-GB"/>
          </a:p>
        </p:txBody>
      </p:sp>
      <p:sp>
        <p:nvSpPr>
          <p:cNvPr id="910" name="Shape 910"/>
          <p:cNvSpPr/>
          <p:nvPr/>
        </p:nvSpPr>
        <p:spPr>
          <a:xfrm>
            <a:off x="1624428" y="3676672"/>
            <a:ext cx="0" cy="450000"/>
          </a:xfrm>
          <a:prstGeom prst="line">
            <a:avLst/>
          </a:prstGeom>
          <a:noFill/>
          <a:ln w="19050">
            <a:solidFill>
              <a:srgbClr val="88E3EB"/>
            </a:solidFill>
            <a:prstDash val="solid"/>
          </a:ln>
        </p:spPr>
        <p:txBody>
          <a:bodyPr/>
          <a:lstStyle/>
          <a:p>
            <a:endParaRPr lang="en-GB"/>
          </a:p>
        </p:txBody>
      </p:sp>
      <p:sp>
        <p:nvSpPr>
          <p:cNvPr id="911" name="Shape 911"/>
          <p:cNvSpPr/>
          <p:nvPr/>
        </p:nvSpPr>
        <p:spPr>
          <a:xfrm>
            <a:off x="3860214" y="3676672"/>
            <a:ext cx="0" cy="450000"/>
          </a:xfrm>
          <a:prstGeom prst="line">
            <a:avLst/>
          </a:prstGeom>
          <a:noFill/>
          <a:ln w="19050">
            <a:solidFill>
              <a:srgbClr val="88E3EB"/>
            </a:solidFill>
            <a:prstDash val="solid"/>
          </a:ln>
        </p:spPr>
        <p:txBody>
          <a:bodyPr/>
          <a:lstStyle/>
          <a:p>
            <a:endParaRPr lang="en-GB"/>
          </a:p>
        </p:txBody>
      </p:sp>
      <p:sp>
        <p:nvSpPr>
          <p:cNvPr id="912" name="Shape 912"/>
          <p:cNvSpPr/>
          <p:nvPr/>
        </p:nvSpPr>
        <p:spPr>
          <a:xfrm>
            <a:off x="6096000" y="3676672"/>
            <a:ext cx="0" cy="450000"/>
          </a:xfrm>
          <a:prstGeom prst="line">
            <a:avLst/>
          </a:prstGeom>
          <a:noFill/>
          <a:ln w="19050">
            <a:solidFill>
              <a:srgbClr val="88E3EB"/>
            </a:solidFill>
            <a:prstDash val="solid"/>
          </a:ln>
        </p:spPr>
        <p:txBody>
          <a:bodyPr/>
          <a:lstStyle/>
          <a:p>
            <a:endParaRPr lang="en-GB"/>
          </a:p>
        </p:txBody>
      </p:sp>
      <p:sp>
        <p:nvSpPr>
          <p:cNvPr id="913" name="Shape 913"/>
          <p:cNvSpPr/>
          <p:nvPr/>
        </p:nvSpPr>
        <p:spPr>
          <a:xfrm>
            <a:off x="8331786" y="3676672"/>
            <a:ext cx="0" cy="450000"/>
          </a:xfrm>
          <a:prstGeom prst="line">
            <a:avLst/>
          </a:prstGeom>
          <a:noFill/>
          <a:ln w="19050">
            <a:solidFill>
              <a:srgbClr val="88E3EB"/>
            </a:solidFill>
            <a:prstDash val="solid"/>
          </a:ln>
        </p:spPr>
        <p:txBody>
          <a:bodyPr/>
          <a:lstStyle/>
          <a:p>
            <a:endParaRPr lang="en-GB"/>
          </a:p>
        </p:txBody>
      </p:sp>
      <p:sp>
        <p:nvSpPr>
          <p:cNvPr id="914" name="Shape 914"/>
          <p:cNvSpPr/>
          <p:nvPr/>
        </p:nvSpPr>
        <p:spPr>
          <a:xfrm>
            <a:off x="10567572" y="3676672"/>
            <a:ext cx="0" cy="450000"/>
          </a:xfrm>
          <a:prstGeom prst="line">
            <a:avLst/>
          </a:prstGeom>
          <a:noFill/>
          <a:ln w="19050">
            <a:solidFill>
              <a:srgbClr val="88E3EB"/>
            </a:solidFill>
            <a:prstDash val="solid"/>
          </a:ln>
        </p:spPr>
        <p:txBody>
          <a:bodyPr/>
          <a:lstStyle/>
          <a:p>
            <a:endParaRPr lang="en-GB"/>
          </a:p>
        </p:txBody>
      </p:sp>
      <p:sp>
        <p:nvSpPr>
          <p:cNvPr id="915" name="Shape 915"/>
          <p:cNvSpPr/>
          <p:nvPr/>
        </p:nvSpPr>
        <p:spPr>
          <a:xfrm>
            <a:off x="566928" y="4126672"/>
            <a:ext cx="2115000" cy="2500000"/>
          </a:xfrm>
          <a:prstGeom prst="roundRect">
            <a:avLst>
              <a:gd name="adj" fmla="val 3902"/>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916" name="Shape 916"/>
          <p:cNvSpPr/>
          <p:nvPr/>
        </p:nvSpPr>
        <p:spPr>
          <a:xfrm>
            <a:off x="704088" y="4256672"/>
            <a:ext cx="300000" cy="300000"/>
          </a:xfrm>
          <a:prstGeom prst="ellipse">
            <a:avLst/>
          </a:prstGeom>
          <a:solidFill>
            <a:srgbClr val="88E3EB"/>
          </a:solidFill>
          <a:ln/>
        </p:spPr>
        <p:txBody>
          <a:bodyPr/>
          <a:lstStyle/>
          <a:p>
            <a:endParaRPr lang="en-GB"/>
          </a:p>
        </p:txBody>
      </p:sp>
      <p:sp>
        <p:nvSpPr>
          <p:cNvPr id="917" name="Text 917"/>
          <p:cNvSpPr/>
          <p:nvPr/>
        </p:nvSpPr>
        <p:spPr>
          <a:xfrm>
            <a:off x="704088" y="4256672"/>
            <a:ext cx="300000" cy="300000"/>
          </a:xfrm>
          <a:prstGeom prst="rect">
            <a:avLst/>
          </a:prstGeom>
          <a:noFill/>
          <a:ln/>
        </p:spPr>
        <p:txBody>
          <a:bodyPr wrap="square" lIns="0" tIns="0" rIns="0" bIns="0" rtlCol="0" anchor="ctr"/>
          <a:lstStyle/>
          <a:p>
            <a:pPr marL="0" indent="0" algn="ctr">
              <a:buNone/>
            </a:pPr>
            <a:r>
              <a:rPr lang="en-US" sz="1150" b="1" dirty="0">
                <a:solidFill>
                  <a:srgbClr val="1A1C46"/>
                </a:solidFill>
                <a:latin typeface="Calibri" pitchFamily="34" charset="0"/>
                <a:ea typeface="Calibri" pitchFamily="34" charset="-122"/>
                <a:cs typeface="Calibri" pitchFamily="34" charset="-120"/>
              </a:rPr>
              <a:t>1</a:t>
            </a:r>
          </a:p>
        </p:txBody>
      </p:sp>
      <p:sp>
        <p:nvSpPr>
          <p:cNvPr id="918" name="Shape 918"/>
          <p:cNvSpPr/>
          <p:nvPr/>
        </p:nvSpPr>
        <p:spPr>
          <a:xfrm>
            <a:off x="2204768" y="4236672"/>
            <a:ext cx="340000" cy="340000"/>
          </a:xfrm>
          <a:prstGeom prst="donut">
            <a:avLst/>
          </a:prstGeom>
          <a:solidFill>
            <a:srgbClr val="88E3EB"/>
          </a:solidFill>
          <a:ln/>
        </p:spPr>
        <p:txBody>
          <a:bodyPr/>
          <a:lstStyle/>
          <a:p>
            <a:endParaRPr lang="en-GB"/>
          </a:p>
        </p:txBody>
      </p:sp>
      <p:sp>
        <p:nvSpPr>
          <p:cNvPr id="919" name="Text 919"/>
          <p:cNvSpPr/>
          <p:nvPr/>
        </p:nvSpPr>
        <p:spPr>
          <a:xfrm>
            <a:off x="704088" y="4646672"/>
            <a:ext cx="1840680" cy="560000"/>
          </a:xfrm>
          <a:prstGeom prst="rect">
            <a:avLst/>
          </a:prstGeom>
          <a:noFill/>
          <a:ln/>
        </p:spPr>
        <p:txBody>
          <a:bodyPr wrap="square" lIns="0" tIns="0" rIns="0" bIns="0" rtlCol="0" anchor="t"/>
          <a:lstStyle/>
          <a:p>
            <a:pPr marL="0" indent="0" algn="l">
              <a:lnSpc>
                <a:spcPts val="1500"/>
              </a:lnSpc>
              <a:buNone/>
            </a:pPr>
            <a:r>
              <a:rPr lang="en-US" sz="1300" b="1" dirty="0">
                <a:solidFill>
                  <a:srgbClr val="88E3EB"/>
                </a:solidFill>
                <a:latin typeface="Calibri" pitchFamily="34" charset="0"/>
                <a:ea typeface="Calibri" pitchFamily="34" charset="-122"/>
                <a:cs typeface="Calibri" pitchFamily="34" charset="-120"/>
              </a:rPr>
              <a:t>Payment / exchange tokens</a:t>
            </a:r>
          </a:p>
        </p:txBody>
      </p:sp>
      <p:sp>
        <p:nvSpPr>
          <p:cNvPr id="920" name="Text 920"/>
          <p:cNvSpPr/>
          <p:nvPr/>
        </p:nvSpPr>
        <p:spPr>
          <a:xfrm>
            <a:off x="704088" y="5246672"/>
            <a:ext cx="1840680" cy="690000"/>
          </a:xfrm>
          <a:prstGeom prst="rect">
            <a:avLst/>
          </a:prstGeom>
          <a:noFill/>
          <a:ln/>
        </p:spPr>
        <p:txBody>
          <a:bodyPr wrap="square" lIns="0" tIns="0" rIns="0" bIns="0" rtlCol="0" anchor="t"/>
          <a:lstStyle/>
          <a:p>
            <a:pPr marL="0" indent="0" algn="l">
              <a:lnSpc>
                <a:spcPts val="1350"/>
              </a:lnSpc>
              <a:buNone/>
            </a:pPr>
            <a:r>
              <a:rPr lang="en-US" sz="1000" b="0" dirty="0">
                <a:solidFill>
                  <a:srgbClr val="C7CEE8"/>
                </a:solidFill>
                <a:latin typeface="Calibri"/>
                <a:ea typeface="Calibri"/>
                <a:cs typeface="Calibri"/>
              </a:rPr>
              <a:t>Fungible cryptocurrencies like bitcoin and ether</a:t>
            </a:r>
            <a:r>
              <a:rPr lang="en-US" sz="1000" dirty="0">
                <a:solidFill>
                  <a:srgbClr val="C7CEE8"/>
                </a:solidFill>
                <a:latin typeface="Calibri"/>
                <a:ea typeface="Calibri"/>
                <a:cs typeface="Calibri"/>
              </a:rPr>
              <a:t>.</a:t>
            </a:r>
            <a:endParaRPr lang="en-US" sz="1000" b="0" dirty="0">
              <a:solidFill>
                <a:srgbClr val="C7CEE8"/>
              </a:solidFill>
              <a:latin typeface="Calibri"/>
              <a:ea typeface="Calibri"/>
              <a:cs typeface="Calibri"/>
            </a:endParaRPr>
          </a:p>
        </p:txBody>
      </p:sp>
      <p:sp>
        <p:nvSpPr>
          <p:cNvPr id="921" name="Text 921"/>
          <p:cNvSpPr/>
          <p:nvPr/>
        </p:nvSpPr>
        <p:spPr>
          <a:xfrm>
            <a:off x="704088" y="6279512"/>
            <a:ext cx="1840680" cy="210000"/>
          </a:xfrm>
          <a:prstGeom prst="rect">
            <a:avLst/>
          </a:prstGeom>
          <a:noFill/>
          <a:ln/>
        </p:spPr>
        <p:txBody>
          <a:bodyPr wrap="square" lIns="0" tIns="0" rIns="0" bIns="0" rtlCol="0" anchor="t"/>
          <a:lstStyle/>
          <a:p>
            <a:pPr marL="0" indent="0" algn="l">
              <a:lnSpc>
                <a:spcPts val="1200"/>
              </a:lnSpc>
              <a:buNone/>
            </a:pPr>
            <a:r>
              <a:rPr lang="en-US" sz="900" b="0" i="1" dirty="0">
                <a:solidFill>
                  <a:srgbClr val="6E77A8"/>
                </a:solidFill>
                <a:latin typeface="Calibri" pitchFamily="34" charset="0"/>
                <a:ea typeface="Calibri" pitchFamily="34" charset="-122"/>
                <a:cs typeface="Calibri" pitchFamily="34" charset="-120"/>
              </a:rPr>
              <a:t>e.g. Bitcoin, Ether</a:t>
            </a:r>
          </a:p>
        </p:txBody>
      </p:sp>
      <p:sp>
        <p:nvSpPr>
          <p:cNvPr id="922" name="Shape 922"/>
          <p:cNvSpPr/>
          <p:nvPr/>
        </p:nvSpPr>
        <p:spPr>
          <a:xfrm>
            <a:off x="2802714" y="4126672"/>
            <a:ext cx="2115000" cy="2500000"/>
          </a:xfrm>
          <a:prstGeom prst="roundRect">
            <a:avLst>
              <a:gd name="adj" fmla="val 3902"/>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923" name="Shape 923"/>
          <p:cNvSpPr/>
          <p:nvPr/>
        </p:nvSpPr>
        <p:spPr>
          <a:xfrm>
            <a:off x="2939874" y="4256672"/>
            <a:ext cx="300000" cy="300000"/>
          </a:xfrm>
          <a:prstGeom prst="ellipse">
            <a:avLst/>
          </a:prstGeom>
          <a:solidFill>
            <a:srgbClr val="88E3EB"/>
          </a:solidFill>
          <a:ln/>
        </p:spPr>
        <p:txBody>
          <a:bodyPr/>
          <a:lstStyle/>
          <a:p>
            <a:endParaRPr lang="en-GB"/>
          </a:p>
        </p:txBody>
      </p:sp>
      <p:sp>
        <p:nvSpPr>
          <p:cNvPr id="924" name="Text 924"/>
          <p:cNvSpPr/>
          <p:nvPr/>
        </p:nvSpPr>
        <p:spPr>
          <a:xfrm>
            <a:off x="2939874" y="4256672"/>
            <a:ext cx="300000" cy="300000"/>
          </a:xfrm>
          <a:prstGeom prst="rect">
            <a:avLst/>
          </a:prstGeom>
          <a:noFill/>
          <a:ln/>
        </p:spPr>
        <p:txBody>
          <a:bodyPr wrap="square" lIns="0" tIns="0" rIns="0" bIns="0" rtlCol="0" anchor="ctr"/>
          <a:lstStyle/>
          <a:p>
            <a:pPr marL="0" indent="0" algn="ctr">
              <a:buNone/>
            </a:pPr>
            <a:r>
              <a:rPr lang="en-US" sz="1150" b="1" dirty="0">
                <a:solidFill>
                  <a:srgbClr val="1A1C46"/>
                </a:solidFill>
                <a:latin typeface="Calibri" pitchFamily="34" charset="0"/>
                <a:ea typeface="Calibri" pitchFamily="34" charset="-122"/>
                <a:cs typeface="Calibri" pitchFamily="34" charset="-120"/>
              </a:rPr>
              <a:t>2</a:t>
            </a:r>
          </a:p>
        </p:txBody>
      </p:sp>
      <p:sp>
        <p:nvSpPr>
          <p:cNvPr id="925" name="Shape 925"/>
          <p:cNvSpPr/>
          <p:nvPr/>
        </p:nvSpPr>
        <p:spPr>
          <a:xfrm>
            <a:off x="4440554" y="4301272"/>
            <a:ext cx="210800" cy="210800"/>
          </a:xfrm>
          <a:prstGeom prst="donut">
            <a:avLst/>
          </a:prstGeom>
          <a:solidFill>
            <a:srgbClr val="88E3EB"/>
          </a:solidFill>
          <a:ln/>
        </p:spPr>
        <p:txBody>
          <a:bodyPr/>
          <a:lstStyle/>
          <a:p>
            <a:endParaRPr lang="en-GB"/>
          </a:p>
        </p:txBody>
      </p:sp>
      <p:sp>
        <p:nvSpPr>
          <p:cNvPr id="926" name="Shape 926"/>
          <p:cNvSpPr/>
          <p:nvPr/>
        </p:nvSpPr>
        <p:spPr>
          <a:xfrm>
            <a:off x="4590154" y="4301272"/>
            <a:ext cx="210800" cy="210800"/>
          </a:xfrm>
          <a:prstGeom prst="donut">
            <a:avLst/>
          </a:prstGeom>
          <a:solidFill>
            <a:srgbClr val="C7CEE8"/>
          </a:solidFill>
          <a:ln/>
        </p:spPr>
        <p:txBody>
          <a:bodyPr/>
          <a:lstStyle/>
          <a:p>
            <a:endParaRPr lang="en-GB"/>
          </a:p>
        </p:txBody>
      </p:sp>
      <p:sp>
        <p:nvSpPr>
          <p:cNvPr id="927" name="Text 927"/>
          <p:cNvSpPr/>
          <p:nvPr/>
        </p:nvSpPr>
        <p:spPr>
          <a:xfrm>
            <a:off x="2939874" y="4646672"/>
            <a:ext cx="1840680" cy="560000"/>
          </a:xfrm>
          <a:prstGeom prst="rect">
            <a:avLst/>
          </a:prstGeom>
          <a:noFill/>
          <a:ln/>
        </p:spPr>
        <p:txBody>
          <a:bodyPr wrap="square" lIns="0" tIns="0" rIns="0" bIns="0" rtlCol="0" anchor="t"/>
          <a:lstStyle/>
          <a:p>
            <a:pPr marL="0" indent="0" algn="l">
              <a:lnSpc>
                <a:spcPts val="1500"/>
              </a:lnSpc>
              <a:buNone/>
            </a:pPr>
            <a:r>
              <a:rPr lang="en-US" sz="1300" b="1" dirty="0">
                <a:solidFill>
                  <a:srgbClr val="88E3EB"/>
                </a:solidFill>
                <a:latin typeface="Calibri" pitchFamily="34" charset="0"/>
                <a:ea typeface="Calibri" pitchFamily="34" charset="-122"/>
                <a:cs typeface="Calibri" pitchFamily="34" charset="-120"/>
              </a:rPr>
              <a:t>Stablecoins</a:t>
            </a:r>
          </a:p>
        </p:txBody>
      </p:sp>
      <p:sp>
        <p:nvSpPr>
          <p:cNvPr id="928" name="Text 928"/>
          <p:cNvSpPr/>
          <p:nvPr/>
        </p:nvSpPr>
        <p:spPr>
          <a:xfrm>
            <a:off x="2939874" y="5246672"/>
            <a:ext cx="1840680" cy="690000"/>
          </a:xfrm>
          <a:prstGeom prst="rect">
            <a:avLst/>
          </a:prstGeom>
          <a:noFill/>
          <a:ln/>
        </p:spPr>
        <p:txBody>
          <a:bodyPr wrap="square" lIns="0" tIns="0" rIns="0" bIns="0" rtlCol="0" anchor="t"/>
          <a:lstStyle/>
          <a:p>
            <a:pPr marL="0" indent="0" algn="l">
              <a:lnSpc>
                <a:spcPts val="1350"/>
              </a:lnSpc>
              <a:buNone/>
            </a:pPr>
            <a:r>
              <a:rPr lang="en-US" sz="1000" b="0" dirty="0">
                <a:solidFill>
                  <a:srgbClr val="C7CEE8"/>
                </a:solidFill>
                <a:latin typeface="Calibri"/>
                <a:ea typeface="Calibri"/>
                <a:cs typeface="Calibri"/>
              </a:rPr>
              <a:t>Pegged to fiat or another reference asset</a:t>
            </a:r>
            <a:r>
              <a:rPr lang="en-US" sz="1000" dirty="0">
                <a:solidFill>
                  <a:srgbClr val="C7CEE8"/>
                </a:solidFill>
                <a:latin typeface="Calibri"/>
                <a:ea typeface="Calibri"/>
                <a:cs typeface="Calibri"/>
              </a:rPr>
              <a:t>.</a:t>
            </a:r>
            <a:endParaRPr lang="en-US" sz="1000" b="0" dirty="0">
              <a:solidFill>
                <a:srgbClr val="C7CEE8"/>
              </a:solidFill>
              <a:latin typeface="Calibri"/>
              <a:ea typeface="Calibri"/>
              <a:cs typeface="Calibri"/>
            </a:endParaRPr>
          </a:p>
        </p:txBody>
      </p:sp>
      <p:sp>
        <p:nvSpPr>
          <p:cNvPr id="929" name="Text 929"/>
          <p:cNvSpPr/>
          <p:nvPr/>
        </p:nvSpPr>
        <p:spPr>
          <a:xfrm>
            <a:off x="2939874" y="6279512"/>
            <a:ext cx="1840680" cy="210000"/>
          </a:xfrm>
          <a:prstGeom prst="rect">
            <a:avLst/>
          </a:prstGeom>
          <a:noFill/>
          <a:ln/>
        </p:spPr>
        <p:txBody>
          <a:bodyPr wrap="square" lIns="0" tIns="0" rIns="0" bIns="0" rtlCol="0" anchor="t"/>
          <a:lstStyle/>
          <a:p>
            <a:pPr marL="0" indent="0" algn="l">
              <a:lnSpc>
                <a:spcPts val="1200"/>
              </a:lnSpc>
              <a:buNone/>
            </a:pPr>
            <a:r>
              <a:rPr lang="en-US" sz="900" b="0" i="1" dirty="0">
                <a:solidFill>
                  <a:srgbClr val="6E77A8"/>
                </a:solidFill>
                <a:latin typeface="Calibri" pitchFamily="34" charset="0"/>
                <a:ea typeface="Calibri" pitchFamily="34" charset="-122"/>
                <a:cs typeface="Calibri" pitchFamily="34" charset="-120"/>
              </a:rPr>
              <a:t>e.g. USDC, USDT, DAI</a:t>
            </a:r>
          </a:p>
        </p:txBody>
      </p:sp>
      <p:sp>
        <p:nvSpPr>
          <p:cNvPr id="930" name="Shape 930"/>
          <p:cNvSpPr/>
          <p:nvPr/>
        </p:nvSpPr>
        <p:spPr>
          <a:xfrm>
            <a:off x="5038500" y="4126672"/>
            <a:ext cx="2115000" cy="2500000"/>
          </a:xfrm>
          <a:prstGeom prst="roundRect">
            <a:avLst>
              <a:gd name="adj" fmla="val 3902"/>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931" name="Shape 931"/>
          <p:cNvSpPr/>
          <p:nvPr/>
        </p:nvSpPr>
        <p:spPr>
          <a:xfrm>
            <a:off x="5175660" y="4256672"/>
            <a:ext cx="300000" cy="300000"/>
          </a:xfrm>
          <a:prstGeom prst="ellipse">
            <a:avLst/>
          </a:prstGeom>
          <a:solidFill>
            <a:srgbClr val="88E3EB"/>
          </a:solidFill>
          <a:ln/>
        </p:spPr>
        <p:txBody>
          <a:bodyPr/>
          <a:lstStyle/>
          <a:p>
            <a:endParaRPr lang="en-GB"/>
          </a:p>
        </p:txBody>
      </p:sp>
      <p:sp>
        <p:nvSpPr>
          <p:cNvPr id="932" name="Text 932"/>
          <p:cNvSpPr/>
          <p:nvPr/>
        </p:nvSpPr>
        <p:spPr>
          <a:xfrm>
            <a:off x="5175660" y="4256672"/>
            <a:ext cx="300000" cy="300000"/>
          </a:xfrm>
          <a:prstGeom prst="rect">
            <a:avLst/>
          </a:prstGeom>
          <a:noFill/>
          <a:ln/>
        </p:spPr>
        <p:txBody>
          <a:bodyPr wrap="square" lIns="0" tIns="0" rIns="0" bIns="0" rtlCol="0" anchor="ctr"/>
          <a:lstStyle/>
          <a:p>
            <a:pPr marL="0" indent="0" algn="ctr">
              <a:buNone/>
            </a:pPr>
            <a:r>
              <a:rPr lang="en-US" sz="1150" b="1" dirty="0">
                <a:solidFill>
                  <a:srgbClr val="1A1C46"/>
                </a:solidFill>
                <a:latin typeface="Calibri" pitchFamily="34" charset="0"/>
                <a:ea typeface="Calibri" pitchFamily="34" charset="-122"/>
                <a:cs typeface="Calibri" pitchFamily="34" charset="-120"/>
              </a:rPr>
              <a:t>3</a:t>
            </a:r>
          </a:p>
        </p:txBody>
      </p:sp>
      <p:sp>
        <p:nvSpPr>
          <p:cNvPr id="933" name="Shape 933"/>
          <p:cNvSpPr/>
          <p:nvPr/>
        </p:nvSpPr>
        <p:spPr>
          <a:xfrm>
            <a:off x="6676340" y="4236672"/>
            <a:ext cx="340000" cy="340000"/>
          </a:xfrm>
          <a:prstGeom prst="flowChartDocument">
            <a:avLst/>
          </a:prstGeom>
          <a:solidFill>
            <a:srgbClr val="88E3EB"/>
          </a:solidFill>
          <a:ln/>
        </p:spPr>
        <p:txBody>
          <a:bodyPr/>
          <a:lstStyle/>
          <a:p>
            <a:endParaRPr lang="en-GB"/>
          </a:p>
        </p:txBody>
      </p:sp>
      <p:sp>
        <p:nvSpPr>
          <p:cNvPr id="934" name="Text 934"/>
          <p:cNvSpPr/>
          <p:nvPr/>
        </p:nvSpPr>
        <p:spPr>
          <a:xfrm>
            <a:off x="5175660" y="4646672"/>
            <a:ext cx="1840680" cy="560000"/>
          </a:xfrm>
          <a:prstGeom prst="rect">
            <a:avLst/>
          </a:prstGeom>
          <a:noFill/>
          <a:ln/>
        </p:spPr>
        <p:txBody>
          <a:bodyPr wrap="square" lIns="0" tIns="0" rIns="0" bIns="0" rtlCol="0" anchor="t"/>
          <a:lstStyle/>
          <a:p>
            <a:pPr marL="0" indent="0" algn="l">
              <a:lnSpc>
                <a:spcPts val="1500"/>
              </a:lnSpc>
              <a:buNone/>
            </a:pPr>
            <a:r>
              <a:rPr lang="en-US" sz="1300" b="1" dirty="0">
                <a:solidFill>
                  <a:srgbClr val="88E3EB"/>
                </a:solidFill>
                <a:latin typeface="Calibri" pitchFamily="34" charset="0"/>
                <a:ea typeface="Calibri" pitchFamily="34" charset="-122"/>
                <a:cs typeface="Calibri" pitchFamily="34" charset="-120"/>
              </a:rPr>
              <a:t>Security tokens</a:t>
            </a:r>
          </a:p>
        </p:txBody>
      </p:sp>
      <p:sp>
        <p:nvSpPr>
          <p:cNvPr id="935" name="Text 935"/>
          <p:cNvSpPr/>
          <p:nvPr/>
        </p:nvSpPr>
        <p:spPr>
          <a:xfrm>
            <a:off x="5175660" y="5246672"/>
            <a:ext cx="1840680" cy="690000"/>
          </a:xfrm>
          <a:prstGeom prst="rect">
            <a:avLst/>
          </a:prstGeom>
          <a:noFill/>
          <a:ln/>
        </p:spPr>
        <p:txBody>
          <a:bodyPr wrap="square" lIns="0" tIns="0" rIns="0" bIns="0" rtlCol="0" anchor="t"/>
          <a:lstStyle/>
          <a:p>
            <a:pPr marL="0" indent="0" algn="l">
              <a:lnSpc>
                <a:spcPts val="1350"/>
              </a:lnSpc>
              <a:buNone/>
            </a:pPr>
            <a:r>
              <a:rPr lang="en-US" sz="1000" b="0" dirty="0">
                <a:solidFill>
                  <a:srgbClr val="C7CEE8"/>
                </a:solidFill>
                <a:latin typeface="Calibri" pitchFamily="34" charset="0"/>
                <a:ea typeface="Calibri" pitchFamily="34" charset="-122"/>
                <a:cs typeface="Calibri" pitchFamily="34" charset="-120"/>
              </a:rPr>
              <a:t>Rights to equity, debt or real-world cash flows; typically regulated as a security.</a:t>
            </a:r>
          </a:p>
        </p:txBody>
      </p:sp>
      <p:sp>
        <p:nvSpPr>
          <p:cNvPr id="936" name="Text 936"/>
          <p:cNvSpPr/>
          <p:nvPr/>
        </p:nvSpPr>
        <p:spPr>
          <a:xfrm>
            <a:off x="5175660" y="6279512"/>
            <a:ext cx="1840680" cy="210000"/>
          </a:xfrm>
          <a:prstGeom prst="rect">
            <a:avLst/>
          </a:prstGeom>
          <a:noFill/>
          <a:ln/>
        </p:spPr>
        <p:txBody>
          <a:bodyPr wrap="square" lIns="0" tIns="0" rIns="0" bIns="0" rtlCol="0" anchor="t"/>
          <a:lstStyle/>
          <a:p>
            <a:pPr marL="0" indent="0" algn="l">
              <a:lnSpc>
                <a:spcPts val="1200"/>
              </a:lnSpc>
              <a:buNone/>
            </a:pPr>
            <a:r>
              <a:rPr lang="en-US" sz="900" b="0" i="1" dirty="0">
                <a:solidFill>
                  <a:srgbClr val="6E77A8"/>
                </a:solidFill>
                <a:latin typeface="Calibri" pitchFamily="34" charset="0"/>
                <a:ea typeface="Calibri" pitchFamily="34" charset="-122"/>
                <a:cs typeface="Calibri" pitchFamily="34" charset="-120"/>
              </a:rPr>
              <a:t>e.g. tokenised bonds, tokenised equity</a:t>
            </a:r>
          </a:p>
        </p:txBody>
      </p:sp>
      <p:sp>
        <p:nvSpPr>
          <p:cNvPr id="937" name="Shape 937"/>
          <p:cNvSpPr/>
          <p:nvPr/>
        </p:nvSpPr>
        <p:spPr>
          <a:xfrm>
            <a:off x="7274286" y="4126672"/>
            <a:ext cx="2115000" cy="2500000"/>
          </a:xfrm>
          <a:prstGeom prst="roundRect">
            <a:avLst>
              <a:gd name="adj" fmla="val 3902"/>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938" name="Shape 938"/>
          <p:cNvSpPr/>
          <p:nvPr/>
        </p:nvSpPr>
        <p:spPr>
          <a:xfrm>
            <a:off x="7411446" y="4256672"/>
            <a:ext cx="300000" cy="300000"/>
          </a:xfrm>
          <a:prstGeom prst="ellipse">
            <a:avLst/>
          </a:prstGeom>
          <a:solidFill>
            <a:srgbClr val="88E3EB"/>
          </a:solidFill>
          <a:ln/>
        </p:spPr>
        <p:txBody>
          <a:bodyPr/>
          <a:lstStyle/>
          <a:p>
            <a:endParaRPr lang="en-GB"/>
          </a:p>
        </p:txBody>
      </p:sp>
      <p:sp>
        <p:nvSpPr>
          <p:cNvPr id="939" name="Text 939"/>
          <p:cNvSpPr/>
          <p:nvPr/>
        </p:nvSpPr>
        <p:spPr>
          <a:xfrm>
            <a:off x="7411446" y="4256672"/>
            <a:ext cx="300000" cy="300000"/>
          </a:xfrm>
          <a:prstGeom prst="rect">
            <a:avLst/>
          </a:prstGeom>
          <a:noFill/>
          <a:ln/>
        </p:spPr>
        <p:txBody>
          <a:bodyPr wrap="square" lIns="0" tIns="0" rIns="0" bIns="0" rtlCol="0" anchor="ctr"/>
          <a:lstStyle/>
          <a:p>
            <a:pPr marL="0" indent="0" algn="ctr">
              <a:buNone/>
            </a:pPr>
            <a:r>
              <a:rPr lang="en-US" sz="1150" b="1" dirty="0">
                <a:solidFill>
                  <a:srgbClr val="1A1C46"/>
                </a:solidFill>
                <a:latin typeface="Calibri" pitchFamily="34" charset="0"/>
                <a:ea typeface="Calibri" pitchFamily="34" charset="-122"/>
                <a:cs typeface="Calibri" pitchFamily="34" charset="-120"/>
              </a:rPr>
              <a:t>4</a:t>
            </a:r>
          </a:p>
        </p:txBody>
      </p:sp>
      <p:sp>
        <p:nvSpPr>
          <p:cNvPr id="940" name="Shape 940"/>
          <p:cNvSpPr/>
          <p:nvPr/>
        </p:nvSpPr>
        <p:spPr>
          <a:xfrm>
            <a:off x="8912126" y="4236672"/>
            <a:ext cx="340000" cy="340000"/>
          </a:xfrm>
          <a:prstGeom prst="gear6">
            <a:avLst/>
          </a:prstGeom>
          <a:solidFill>
            <a:srgbClr val="88E3EB"/>
          </a:solidFill>
          <a:ln/>
        </p:spPr>
        <p:txBody>
          <a:bodyPr/>
          <a:lstStyle/>
          <a:p>
            <a:endParaRPr lang="en-GB"/>
          </a:p>
        </p:txBody>
      </p:sp>
      <p:sp>
        <p:nvSpPr>
          <p:cNvPr id="941" name="Text 941"/>
          <p:cNvSpPr/>
          <p:nvPr/>
        </p:nvSpPr>
        <p:spPr>
          <a:xfrm>
            <a:off x="7411446" y="4646672"/>
            <a:ext cx="1840680" cy="560000"/>
          </a:xfrm>
          <a:prstGeom prst="rect">
            <a:avLst/>
          </a:prstGeom>
          <a:noFill/>
          <a:ln/>
        </p:spPr>
        <p:txBody>
          <a:bodyPr wrap="square" lIns="0" tIns="0" rIns="0" bIns="0" rtlCol="0" anchor="t"/>
          <a:lstStyle/>
          <a:p>
            <a:pPr marL="0" indent="0" algn="l">
              <a:lnSpc>
                <a:spcPts val="1500"/>
              </a:lnSpc>
              <a:buNone/>
            </a:pPr>
            <a:r>
              <a:rPr lang="en-US" sz="1300" b="1" dirty="0">
                <a:solidFill>
                  <a:srgbClr val="88E3EB"/>
                </a:solidFill>
                <a:latin typeface="Calibri" pitchFamily="34" charset="0"/>
                <a:ea typeface="Calibri" pitchFamily="34" charset="-122"/>
                <a:cs typeface="Calibri" pitchFamily="34" charset="-120"/>
              </a:rPr>
              <a:t>Utility tokens</a:t>
            </a:r>
          </a:p>
        </p:txBody>
      </p:sp>
      <p:sp>
        <p:nvSpPr>
          <p:cNvPr id="942" name="Text 942"/>
          <p:cNvSpPr/>
          <p:nvPr/>
        </p:nvSpPr>
        <p:spPr>
          <a:xfrm>
            <a:off x="7411446" y="5246672"/>
            <a:ext cx="1840680" cy="690000"/>
          </a:xfrm>
          <a:prstGeom prst="rect">
            <a:avLst/>
          </a:prstGeom>
          <a:noFill/>
          <a:ln/>
        </p:spPr>
        <p:txBody>
          <a:bodyPr wrap="square" lIns="0" tIns="0" rIns="0" bIns="0" rtlCol="0" anchor="t"/>
          <a:lstStyle/>
          <a:p>
            <a:pPr marL="0" indent="0" algn="l">
              <a:lnSpc>
                <a:spcPts val="1350"/>
              </a:lnSpc>
              <a:buNone/>
            </a:pPr>
            <a:r>
              <a:rPr lang="en-US" sz="1000" b="0" dirty="0">
                <a:solidFill>
                  <a:srgbClr val="C7CEE8"/>
                </a:solidFill>
                <a:latin typeface="Calibri" pitchFamily="34" charset="0"/>
                <a:ea typeface="Calibri" pitchFamily="34" charset="-122"/>
                <a:cs typeface="Calibri" pitchFamily="34" charset="-120"/>
              </a:rPr>
              <a:t>Access to a product or service on a platform; not designed as an investment.</a:t>
            </a:r>
          </a:p>
        </p:txBody>
      </p:sp>
      <p:sp>
        <p:nvSpPr>
          <p:cNvPr id="943" name="Text 943"/>
          <p:cNvSpPr/>
          <p:nvPr/>
        </p:nvSpPr>
        <p:spPr>
          <a:xfrm>
            <a:off x="7411446" y="6279512"/>
            <a:ext cx="1840680" cy="210000"/>
          </a:xfrm>
          <a:prstGeom prst="rect">
            <a:avLst/>
          </a:prstGeom>
          <a:noFill/>
          <a:ln/>
        </p:spPr>
        <p:txBody>
          <a:bodyPr wrap="square" lIns="0" tIns="0" rIns="0" bIns="0" rtlCol="0" anchor="t"/>
          <a:lstStyle/>
          <a:p>
            <a:pPr marL="0" indent="0" algn="l">
              <a:lnSpc>
                <a:spcPts val="1200"/>
              </a:lnSpc>
              <a:buNone/>
            </a:pPr>
            <a:r>
              <a:rPr lang="en-US" sz="900" b="0" i="1" dirty="0">
                <a:solidFill>
                  <a:srgbClr val="6E77A8"/>
                </a:solidFill>
                <a:latin typeface="Calibri" pitchFamily="34" charset="0"/>
                <a:ea typeface="Calibri" pitchFamily="34" charset="-122"/>
                <a:cs typeface="Calibri" pitchFamily="34" charset="-120"/>
              </a:rPr>
              <a:t>e.g. Filecoin, Basic Attention Token</a:t>
            </a:r>
          </a:p>
        </p:txBody>
      </p:sp>
      <p:sp>
        <p:nvSpPr>
          <p:cNvPr id="944" name="Shape 944"/>
          <p:cNvSpPr/>
          <p:nvPr/>
        </p:nvSpPr>
        <p:spPr>
          <a:xfrm>
            <a:off x="9510072" y="4126672"/>
            <a:ext cx="2115000" cy="2500000"/>
          </a:xfrm>
          <a:prstGeom prst="roundRect">
            <a:avLst>
              <a:gd name="adj" fmla="val 3902"/>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945" name="Shape 945"/>
          <p:cNvSpPr/>
          <p:nvPr/>
        </p:nvSpPr>
        <p:spPr>
          <a:xfrm>
            <a:off x="9647232" y="4256672"/>
            <a:ext cx="300000" cy="300000"/>
          </a:xfrm>
          <a:prstGeom prst="ellipse">
            <a:avLst/>
          </a:prstGeom>
          <a:solidFill>
            <a:srgbClr val="88E3EB"/>
          </a:solidFill>
          <a:ln/>
        </p:spPr>
        <p:txBody>
          <a:bodyPr/>
          <a:lstStyle/>
          <a:p>
            <a:endParaRPr lang="en-GB"/>
          </a:p>
        </p:txBody>
      </p:sp>
      <p:sp>
        <p:nvSpPr>
          <p:cNvPr id="946" name="Text 946"/>
          <p:cNvSpPr/>
          <p:nvPr/>
        </p:nvSpPr>
        <p:spPr>
          <a:xfrm>
            <a:off x="9647232" y="4256672"/>
            <a:ext cx="300000" cy="300000"/>
          </a:xfrm>
          <a:prstGeom prst="rect">
            <a:avLst/>
          </a:prstGeom>
          <a:noFill/>
          <a:ln/>
        </p:spPr>
        <p:txBody>
          <a:bodyPr wrap="square" lIns="0" tIns="0" rIns="0" bIns="0" rtlCol="0" anchor="ctr"/>
          <a:lstStyle/>
          <a:p>
            <a:pPr marL="0" indent="0" algn="ctr">
              <a:buNone/>
            </a:pPr>
            <a:r>
              <a:rPr lang="en-US" sz="1150" b="1" dirty="0">
                <a:solidFill>
                  <a:srgbClr val="1A1C46"/>
                </a:solidFill>
                <a:latin typeface="Calibri" pitchFamily="34" charset="0"/>
                <a:ea typeface="Calibri" pitchFamily="34" charset="-122"/>
                <a:cs typeface="Calibri" pitchFamily="34" charset="-120"/>
              </a:rPr>
              <a:t>5</a:t>
            </a:r>
          </a:p>
        </p:txBody>
      </p:sp>
      <p:sp>
        <p:nvSpPr>
          <p:cNvPr id="947" name="Shape 947"/>
          <p:cNvSpPr/>
          <p:nvPr/>
        </p:nvSpPr>
        <p:spPr>
          <a:xfrm>
            <a:off x="11147912" y="4236672"/>
            <a:ext cx="340000" cy="340000"/>
          </a:xfrm>
          <a:prstGeom prst="frame">
            <a:avLst/>
          </a:prstGeom>
          <a:solidFill>
            <a:srgbClr val="88E3EB"/>
          </a:solidFill>
          <a:ln/>
        </p:spPr>
        <p:txBody>
          <a:bodyPr/>
          <a:lstStyle/>
          <a:p>
            <a:endParaRPr lang="en-GB"/>
          </a:p>
        </p:txBody>
      </p:sp>
      <p:sp>
        <p:nvSpPr>
          <p:cNvPr id="948" name="Text 948"/>
          <p:cNvSpPr/>
          <p:nvPr/>
        </p:nvSpPr>
        <p:spPr>
          <a:xfrm>
            <a:off x="9647232" y="4646672"/>
            <a:ext cx="1840680" cy="560000"/>
          </a:xfrm>
          <a:prstGeom prst="rect">
            <a:avLst/>
          </a:prstGeom>
          <a:noFill/>
          <a:ln/>
        </p:spPr>
        <p:txBody>
          <a:bodyPr wrap="square" lIns="0" tIns="0" rIns="0" bIns="0" rtlCol="0" anchor="t"/>
          <a:lstStyle/>
          <a:p>
            <a:pPr marL="0" indent="0" algn="l">
              <a:lnSpc>
                <a:spcPts val="1500"/>
              </a:lnSpc>
              <a:buNone/>
            </a:pPr>
            <a:r>
              <a:rPr lang="en-US" sz="1300" b="1" dirty="0">
                <a:solidFill>
                  <a:srgbClr val="88E3EB"/>
                </a:solidFill>
                <a:latin typeface="Calibri" pitchFamily="34" charset="0"/>
                <a:ea typeface="Calibri" pitchFamily="34" charset="-122"/>
                <a:cs typeface="Calibri" pitchFamily="34" charset="-120"/>
              </a:rPr>
              <a:t>NFTs</a:t>
            </a:r>
          </a:p>
        </p:txBody>
      </p:sp>
      <p:sp>
        <p:nvSpPr>
          <p:cNvPr id="949" name="Text 949"/>
          <p:cNvSpPr/>
          <p:nvPr/>
        </p:nvSpPr>
        <p:spPr>
          <a:xfrm>
            <a:off x="9647232" y="5246672"/>
            <a:ext cx="1840680" cy="690000"/>
          </a:xfrm>
          <a:prstGeom prst="rect">
            <a:avLst/>
          </a:prstGeom>
          <a:noFill/>
          <a:ln/>
        </p:spPr>
        <p:txBody>
          <a:bodyPr wrap="square" lIns="0" tIns="0" rIns="0" bIns="0" rtlCol="0" anchor="t"/>
          <a:lstStyle/>
          <a:p>
            <a:pPr marL="0" indent="0" algn="l">
              <a:lnSpc>
                <a:spcPts val="1350"/>
              </a:lnSpc>
              <a:buNone/>
            </a:pPr>
            <a:r>
              <a:rPr lang="en-US" sz="1000" b="0" dirty="0">
                <a:solidFill>
                  <a:srgbClr val="C7CEE8"/>
                </a:solidFill>
                <a:latin typeface="Calibri" pitchFamily="34" charset="0"/>
                <a:ea typeface="Calibri" pitchFamily="34" charset="-122"/>
                <a:cs typeface="Calibri" pitchFamily="34" charset="-120"/>
              </a:rPr>
              <a:t>Unique, non-fungible tokens representing ownership of a specific asset or item.</a:t>
            </a:r>
          </a:p>
        </p:txBody>
      </p:sp>
      <p:sp>
        <p:nvSpPr>
          <p:cNvPr id="950" name="Text 950"/>
          <p:cNvSpPr/>
          <p:nvPr/>
        </p:nvSpPr>
        <p:spPr>
          <a:xfrm>
            <a:off x="9647232" y="6279512"/>
            <a:ext cx="1840680" cy="210000"/>
          </a:xfrm>
          <a:prstGeom prst="rect">
            <a:avLst/>
          </a:prstGeom>
          <a:noFill/>
          <a:ln/>
        </p:spPr>
        <p:txBody>
          <a:bodyPr wrap="square" lIns="0" tIns="0" rIns="0" bIns="0" rtlCol="0" anchor="t"/>
          <a:lstStyle/>
          <a:p>
            <a:pPr marL="0" indent="0" algn="l">
              <a:lnSpc>
                <a:spcPts val="1200"/>
              </a:lnSpc>
              <a:buNone/>
            </a:pPr>
            <a:r>
              <a:rPr lang="en-US" sz="900" b="0" i="1" dirty="0">
                <a:solidFill>
                  <a:srgbClr val="6E77A8"/>
                </a:solidFill>
                <a:latin typeface="Calibri" pitchFamily="34" charset="0"/>
                <a:ea typeface="Calibri" pitchFamily="34" charset="-122"/>
                <a:cs typeface="Calibri" pitchFamily="34" charset="-120"/>
              </a:rPr>
              <a:t>e.g. digital art, collectibles</a:t>
            </a:r>
          </a:p>
        </p:txBody>
      </p:sp>
      <p:sp>
        <p:nvSpPr>
          <p:cNvPr id="5" name="Shape 19">
            <a:extLst>
              <a:ext uri="{FF2B5EF4-FFF2-40B4-BE49-F238E27FC236}">
                <a16:creationId xmlns:a16="http://schemas.microsoft.com/office/drawing/2014/main" id="{D0FDBD6D-F93B-14E6-320D-1D0365FC6AB3}"/>
              </a:ext>
            </a:extLst>
          </p:cNvPr>
          <p:cNvSpPr/>
          <p:nvPr/>
        </p:nvSpPr>
        <p:spPr>
          <a:xfrm>
            <a:off x="580821" y="1490914"/>
            <a:ext cx="11030358" cy="707845"/>
          </a:xfrm>
          <a:prstGeom prst="roundRect">
            <a:avLst>
              <a:gd name="adj" fmla="val 4000"/>
            </a:avLst>
          </a:prstGeom>
          <a:solidFill>
            <a:srgbClr val="141634"/>
          </a:solidFill>
          <a:ln w="15875">
            <a:solidFill>
              <a:srgbClr val="88E3EB"/>
            </a:solidFill>
            <a:prstDash val="solid"/>
          </a:ln>
        </p:spPr>
        <p:txBody>
          <a:bodyPr/>
          <a:lstStyle/>
          <a:p>
            <a:endParaRPr lang="en-GB"/>
          </a:p>
        </p:txBody>
      </p:sp>
      <p:sp>
        <p:nvSpPr>
          <p:cNvPr id="7" name="Text 20">
            <a:extLst>
              <a:ext uri="{FF2B5EF4-FFF2-40B4-BE49-F238E27FC236}">
                <a16:creationId xmlns:a16="http://schemas.microsoft.com/office/drawing/2014/main" id="{537048A1-7063-91B4-08B1-3C77C6781C52}"/>
              </a:ext>
            </a:extLst>
          </p:cNvPr>
          <p:cNvSpPr/>
          <p:nvPr/>
        </p:nvSpPr>
        <p:spPr>
          <a:xfrm>
            <a:off x="815093" y="1500453"/>
            <a:ext cx="10502819" cy="237744"/>
          </a:xfrm>
          <a:prstGeom prst="rect">
            <a:avLst/>
          </a:prstGeom>
          <a:noFill/>
          <a:ln/>
        </p:spPr>
        <p:txBody>
          <a:bodyPr wrap="square" lIns="0" tIns="0" rIns="0" bIns="0" rtlCol="0" anchor="ctr"/>
          <a:lstStyle/>
          <a:p>
            <a:pPr marL="0" indent="0" algn="l">
              <a:buNone/>
            </a:pPr>
            <a:r>
              <a:rPr lang="en-US" sz="1100" dirty="0">
                <a:solidFill>
                  <a:srgbClr val="88E3EB"/>
                </a:solidFill>
                <a:latin typeface="Calibri" pitchFamily="34" charset="0"/>
                <a:ea typeface="Calibri" pitchFamily="34" charset="-122"/>
                <a:cs typeface="Calibri" pitchFamily="34" charset="-120"/>
              </a:rPr>
              <a:t>◆ </a:t>
            </a:r>
            <a:r>
              <a:rPr lang="en-US" sz="1150" b="1" kern="0" spc="200" dirty="0">
                <a:solidFill>
                  <a:srgbClr val="88E3EB"/>
                </a:solidFill>
                <a:latin typeface="Calibri" pitchFamily="34" charset="0"/>
                <a:ea typeface="Calibri" pitchFamily="34" charset="-122"/>
                <a:cs typeface="Calibri" pitchFamily="34" charset="-120"/>
              </a:rPr>
              <a:t>LIVE POLL 1</a:t>
            </a:r>
            <a:endParaRPr lang="en-US" sz="1100" dirty="0"/>
          </a:p>
        </p:txBody>
      </p:sp>
      <p:sp>
        <p:nvSpPr>
          <p:cNvPr id="9" name="Text 21">
            <a:extLst>
              <a:ext uri="{FF2B5EF4-FFF2-40B4-BE49-F238E27FC236}">
                <a16:creationId xmlns:a16="http://schemas.microsoft.com/office/drawing/2014/main" id="{A0081940-6D7F-9FF6-11BA-A3A309C76E71}"/>
              </a:ext>
            </a:extLst>
          </p:cNvPr>
          <p:cNvSpPr/>
          <p:nvPr/>
        </p:nvSpPr>
        <p:spPr>
          <a:xfrm>
            <a:off x="814169" y="1809984"/>
            <a:ext cx="10454861" cy="502920"/>
          </a:xfrm>
          <a:prstGeom prst="rect">
            <a:avLst/>
          </a:prstGeom>
          <a:noFill/>
          <a:ln/>
        </p:spPr>
        <p:txBody>
          <a:bodyPr wrap="square" lIns="0" tIns="0" rIns="0" bIns="0" rtlCol="0" anchor="t"/>
          <a:lstStyle/>
          <a:p>
            <a:pPr marL="0" indent="0" algn="l">
              <a:lnSpc>
                <a:spcPts val="1600"/>
              </a:lnSpc>
              <a:buNone/>
            </a:pPr>
            <a:r>
              <a:rPr lang="en-US" sz="1300" b="1" dirty="0">
                <a:solidFill>
                  <a:srgbClr val="FFFFFF"/>
                </a:solidFill>
                <a:latin typeface="Calibri" pitchFamily="34" charset="0"/>
                <a:ea typeface="Calibri" pitchFamily="34" charset="-122"/>
                <a:cs typeface="Calibri" pitchFamily="34" charset="-120"/>
              </a:rPr>
              <a:t>What does term “Digital Asset” mean? </a:t>
            </a:r>
            <a:endParaRPr lang="en-US" sz="1300" dirty="0"/>
          </a:p>
        </p:txBody>
      </p:sp>
      <p:sp>
        <p:nvSpPr>
          <p:cNvPr id="11" name="Text 22">
            <a:extLst>
              <a:ext uri="{FF2B5EF4-FFF2-40B4-BE49-F238E27FC236}">
                <a16:creationId xmlns:a16="http://schemas.microsoft.com/office/drawing/2014/main" id="{883D844E-79D6-56ED-745E-3F442884E209}"/>
              </a:ext>
            </a:extLst>
          </p:cNvPr>
          <p:cNvSpPr/>
          <p:nvPr/>
        </p:nvSpPr>
        <p:spPr>
          <a:xfrm>
            <a:off x="3781487" y="1803609"/>
            <a:ext cx="7706426" cy="347472"/>
          </a:xfrm>
          <a:prstGeom prst="rect">
            <a:avLst/>
          </a:prstGeom>
          <a:noFill/>
          <a:ln/>
        </p:spPr>
        <p:txBody>
          <a:bodyPr wrap="square" lIns="0" tIns="0" rIns="0" bIns="0" rtlCol="0" anchor="t"/>
          <a:lstStyle/>
          <a:p>
            <a:pPr marL="0" indent="0" algn="l">
              <a:lnSpc>
                <a:spcPts val="1600"/>
              </a:lnSpc>
              <a:buNone/>
            </a:pPr>
            <a:r>
              <a:rPr lang="en-US" sz="1100" dirty="0">
                <a:solidFill>
                  <a:srgbClr val="C7CEE8"/>
                </a:solidFill>
                <a:latin typeface="Calibri" pitchFamily="34" charset="0"/>
                <a:ea typeface="Calibri" pitchFamily="34" charset="-122"/>
                <a:cs typeface="Calibri" pitchFamily="34" charset="-120"/>
              </a:rPr>
              <a:t>1. Cryptocurrencies  (Bitcoin, Ethereum)   2.  Stablecoin   3.  Tokenized Assets    4. All of the above</a:t>
            </a:r>
            <a:endParaRPr lang="en-US" sz="1100" dirty="0"/>
          </a:p>
        </p:txBody>
      </p:sp>
    </p:spTree>
    <p:extLst>
      <p:ext uri="{BB962C8B-B14F-4D97-AF65-F5344CB8AC3E}">
        <p14:creationId xmlns:p14="http://schemas.microsoft.com/office/powerpoint/2010/main" val="1021299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Jersey Re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01" name="Text 201"/>
          <p:cNvSpPr/>
          <p:nvPr/>
        </p:nvSpPr>
        <p:spPr>
          <a:xfrm>
            <a:off x="566928" y="402336"/>
            <a:ext cx="9509760" cy="274320"/>
          </a:xfrm>
          <a:prstGeom prst="rect">
            <a:avLst/>
          </a:prstGeom>
          <a:noFill/>
          <a:ln/>
        </p:spPr>
        <p:txBody>
          <a:bodyPr wrap="square" lIns="0" tIns="0" rIns="0" bIns="0" rtlCol="0" anchor="t"/>
          <a:lstStyle/>
          <a:p>
            <a:pPr marL="0" indent="0" algn="l">
              <a:buNone/>
            </a:pPr>
            <a:r>
              <a:rPr lang="en-US" sz="1250" b="1" kern="0" spc="200" dirty="0">
                <a:solidFill>
                  <a:srgbClr val="88E3EB"/>
                </a:solidFill>
                <a:latin typeface="Calibri" pitchFamily="34" charset="0"/>
                <a:ea typeface="Calibri" pitchFamily="34" charset="-122"/>
                <a:cs typeface="Calibri" pitchFamily="34" charset="-120"/>
              </a:rPr>
              <a:t>REGULATORY LANDSCAPE</a:t>
            </a:r>
          </a:p>
        </p:txBody>
      </p:sp>
      <p:sp>
        <p:nvSpPr>
          <p:cNvPr id="202" name="Text 202"/>
          <p:cNvSpPr/>
          <p:nvPr/>
        </p:nvSpPr>
        <p:spPr>
          <a:xfrm>
            <a:off x="566928" y="676656"/>
            <a:ext cx="9509760" cy="777240"/>
          </a:xfrm>
          <a:prstGeom prst="rect">
            <a:avLst/>
          </a:prstGeom>
          <a:noFill/>
          <a:ln/>
        </p:spPr>
        <p:txBody>
          <a:bodyPr wrap="square" lIns="0" tIns="0" rIns="0" bIns="0" rtlCol="0" anchor="t"/>
          <a:lstStyle/>
          <a:p>
            <a:pPr marL="0" indent="0" algn="l">
              <a:lnSpc>
                <a:spcPts val="3200"/>
              </a:lnSpc>
              <a:buNone/>
            </a:pPr>
            <a:r>
              <a:rPr lang="en-US" sz="2900" b="1" dirty="0">
                <a:solidFill>
                  <a:srgbClr val="FFFFFF"/>
                </a:solidFill>
                <a:latin typeface="Calibri" pitchFamily="34" charset="0"/>
                <a:ea typeface="Calibri" pitchFamily="34" charset="-122"/>
                <a:cs typeface="Calibri" pitchFamily="34" charset="-120"/>
              </a:rPr>
              <a:t>Digital asset regulation: the Jersey market</a:t>
            </a:r>
          </a:p>
        </p:txBody>
      </p:sp>
      <p:sp>
        <p:nvSpPr>
          <p:cNvPr id="203" name="Shape 203"/>
          <p:cNvSpPr/>
          <p:nvPr/>
        </p:nvSpPr>
        <p:spPr>
          <a:xfrm>
            <a:off x="566928" y="1481328"/>
            <a:ext cx="2926080" cy="0"/>
          </a:xfrm>
          <a:prstGeom prst="line">
            <a:avLst/>
          </a:prstGeom>
          <a:noFill/>
          <a:ln w="28575">
            <a:solidFill>
              <a:srgbClr val="88E3EB"/>
            </a:solidFill>
            <a:prstDash val="solid"/>
          </a:ln>
        </p:spPr>
        <p:txBody>
          <a:bodyPr/>
          <a:lstStyle/>
          <a:p>
            <a:endParaRPr lang="en-GB"/>
          </a:p>
        </p:txBody>
      </p:sp>
      <p:sp>
        <p:nvSpPr>
          <p:cNvPr id="204" name="Shape 204"/>
          <p:cNvSpPr/>
          <p:nvPr/>
        </p:nvSpPr>
        <p:spPr>
          <a:xfrm>
            <a:off x="566928" y="1874520"/>
            <a:ext cx="5230368" cy="1874520"/>
          </a:xfrm>
          <a:prstGeom prst="roundRect">
            <a:avLst>
              <a:gd name="adj" fmla="val 3902"/>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205" name="Text 205"/>
          <p:cNvSpPr/>
          <p:nvPr/>
        </p:nvSpPr>
        <p:spPr>
          <a:xfrm>
            <a:off x="841248" y="2130552"/>
            <a:ext cx="4681728" cy="411480"/>
          </a:xfrm>
          <a:prstGeom prst="rect">
            <a:avLst/>
          </a:prstGeom>
          <a:noFill/>
          <a:ln/>
        </p:spPr>
        <p:txBody>
          <a:bodyPr wrap="square" lIns="0" tIns="0" rIns="0" bIns="0" rtlCol="0" anchor="t"/>
          <a:lstStyle/>
          <a:p>
            <a:pPr marL="0" indent="0" algn="l">
              <a:lnSpc>
                <a:spcPts val="1900"/>
              </a:lnSpc>
              <a:buNone/>
            </a:pPr>
            <a:r>
              <a:rPr lang="en-US" sz="1600" b="1" dirty="0">
                <a:solidFill>
                  <a:srgbClr val="88E3EB"/>
                </a:solidFill>
                <a:latin typeface="Calibri" pitchFamily="34" charset="0"/>
                <a:ea typeface="Calibri" pitchFamily="34" charset="-122"/>
                <a:cs typeface="Calibri" pitchFamily="34" charset="-120"/>
              </a:rPr>
              <a:t>VASP registration is mandatory</a:t>
            </a:r>
          </a:p>
        </p:txBody>
      </p:sp>
      <p:sp>
        <p:nvSpPr>
          <p:cNvPr id="206" name="Text 206"/>
          <p:cNvSpPr/>
          <p:nvPr/>
        </p:nvSpPr>
        <p:spPr>
          <a:xfrm>
            <a:off x="841248" y="2650552"/>
            <a:ext cx="4681728" cy="948488"/>
          </a:xfrm>
          <a:prstGeom prst="rect">
            <a:avLst/>
          </a:prstGeom>
          <a:noFill/>
          <a:ln/>
        </p:spPr>
        <p:txBody>
          <a:bodyPr wrap="square" lIns="0" tIns="0" rIns="0" bIns="0" rtlCol="0" anchor="t"/>
          <a:lstStyle/>
          <a:p>
            <a:pPr marL="0" indent="0" algn="l">
              <a:lnSpc>
                <a:spcPts val="1650"/>
              </a:lnSpc>
              <a:buNone/>
            </a:pPr>
            <a:r>
              <a:rPr lang="en-US" sz="1200" b="0" dirty="0">
                <a:solidFill>
                  <a:srgbClr val="C7CEE8"/>
                </a:solidFill>
                <a:latin typeface="Calibri" pitchFamily="34" charset="0"/>
                <a:ea typeface="Calibri" pitchFamily="34" charset="-122"/>
                <a:cs typeface="Calibri" pitchFamily="34" charset="-120"/>
              </a:rPr>
              <a:t>Any Jersey entity that exchanges, transfers, safe-keeps or issues virtual assets must register as a Virtual Asset Service Provider with the JFSC under Schedule 2 of the AML/CFT/CPF framework.</a:t>
            </a:r>
          </a:p>
        </p:txBody>
      </p:sp>
      <p:sp>
        <p:nvSpPr>
          <p:cNvPr id="207" name="Text 207"/>
          <p:cNvSpPr/>
          <p:nvPr/>
        </p:nvSpPr>
        <p:spPr>
          <a:xfrm>
            <a:off x="841248" y="3254720"/>
            <a:ext cx="4681728" cy="220000"/>
          </a:xfrm>
          <a:prstGeom prst="rect">
            <a:avLst/>
          </a:prstGeom>
          <a:noFill/>
          <a:ln/>
        </p:spPr>
        <p:txBody>
          <a:bodyPr wrap="square" lIns="0" tIns="0" rIns="0" bIns="0" rtlCol="0" anchor="t"/>
          <a:lstStyle/>
          <a:p>
            <a:pPr marL="0" indent="0" algn="l">
              <a:buNone/>
            </a:pPr>
            <a:r>
              <a:rPr lang="en-US" sz="900" b="0" dirty="0">
                <a:solidFill>
                  <a:srgbClr val="6E77A8"/>
                </a:solidFill>
                <a:latin typeface="Calibri" pitchFamily="34" charset="0"/>
                <a:ea typeface="Calibri" pitchFamily="34" charset="-122"/>
                <a:cs typeface="Calibri" pitchFamily="34" charset="-120"/>
              </a:rPr>
              <a:t>Source [1]</a:t>
            </a:r>
          </a:p>
        </p:txBody>
      </p:sp>
      <p:sp>
        <p:nvSpPr>
          <p:cNvPr id="208" name="Shape 208"/>
          <p:cNvSpPr/>
          <p:nvPr/>
        </p:nvSpPr>
        <p:spPr>
          <a:xfrm>
            <a:off x="6165360" y="1874520"/>
            <a:ext cx="5230368" cy="1874520"/>
          </a:xfrm>
          <a:prstGeom prst="roundRect">
            <a:avLst>
              <a:gd name="adj" fmla="val 3902"/>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209" name="Text 209"/>
          <p:cNvSpPr/>
          <p:nvPr/>
        </p:nvSpPr>
        <p:spPr>
          <a:xfrm>
            <a:off x="6439680" y="2130552"/>
            <a:ext cx="4681728" cy="411480"/>
          </a:xfrm>
          <a:prstGeom prst="rect">
            <a:avLst/>
          </a:prstGeom>
          <a:noFill/>
          <a:ln/>
        </p:spPr>
        <p:txBody>
          <a:bodyPr wrap="square" lIns="0" tIns="0" rIns="0" bIns="0" rtlCol="0" anchor="t"/>
          <a:lstStyle/>
          <a:p>
            <a:pPr marL="0" indent="0" algn="l">
              <a:lnSpc>
                <a:spcPts val="1900"/>
              </a:lnSpc>
              <a:buNone/>
            </a:pPr>
            <a:r>
              <a:rPr lang="en-US" sz="1600" b="1" dirty="0">
                <a:solidFill>
                  <a:srgbClr val="88E3EB"/>
                </a:solidFill>
                <a:latin typeface="Calibri" pitchFamily="34" charset="0"/>
                <a:ea typeface="Calibri" pitchFamily="34" charset="-122"/>
                <a:cs typeface="Calibri" pitchFamily="34" charset="-120"/>
              </a:rPr>
              <a:t>Tokenisation guidance for real-world assets</a:t>
            </a:r>
          </a:p>
        </p:txBody>
      </p:sp>
      <p:sp>
        <p:nvSpPr>
          <p:cNvPr id="210" name="Text 210"/>
          <p:cNvSpPr/>
          <p:nvPr/>
        </p:nvSpPr>
        <p:spPr>
          <a:xfrm>
            <a:off x="6439680" y="2650552"/>
            <a:ext cx="4681728" cy="948488"/>
          </a:xfrm>
          <a:prstGeom prst="rect">
            <a:avLst/>
          </a:prstGeom>
          <a:noFill/>
          <a:ln/>
        </p:spPr>
        <p:txBody>
          <a:bodyPr wrap="square" lIns="0" tIns="0" rIns="0" bIns="0" rtlCol="0" anchor="t"/>
          <a:lstStyle/>
          <a:p>
            <a:pPr marL="0" indent="0" algn="l">
              <a:lnSpc>
                <a:spcPts val="1650"/>
              </a:lnSpc>
              <a:buNone/>
            </a:pPr>
            <a:r>
              <a:rPr lang="en-US" sz="1200" b="0" dirty="0">
                <a:solidFill>
                  <a:srgbClr val="C7CEE8"/>
                </a:solidFill>
                <a:latin typeface="Calibri" pitchFamily="34" charset="0"/>
                <a:ea typeface="Calibri" pitchFamily="34" charset="-122"/>
                <a:cs typeface="Calibri" pitchFamily="34" charset="-120"/>
              </a:rPr>
              <a:t>JFSC guidance sets out a case-by-case approval route for Jersey issuers tokenising real estate, funds, bonds and other assets. Stablecoins are now assessed as asset-backed RWA tokenisations, not cryptocurrencies.</a:t>
            </a:r>
          </a:p>
        </p:txBody>
      </p:sp>
      <p:sp>
        <p:nvSpPr>
          <p:cNvPr id="211" name="Text 211"/>
          <p:cNvSpPr/>
          <p:nvPr/>
        </p:nvSpPr>
        <p:spPr>
          <a:xfrm>
            <a:off x="6439680" y="3254720"/>
            <a:ext cx="4681728" cy="220000"/>
          </a:xfrm>
          <a:prstGeom prst="rect">
            <a:avLst/>
          </a:prstGeom>
          <a:noFill/>
          <a:ln/>
        </p:spPr>
        <p:txBody>
          <a:bodyPr wrap="square" lIns="0" tIns="0" rIns="0" bIns="0" rtlCol="0" anchor="t"/>
          <a:lstStyle/>
          <a:p>
            <a:pPr marL="0" indent="0" algn="l">
              <a:buNone/>
            </a:pPr>
            <a:r>
              <a:rPr lang="en-US" sz="900" b="0" dirty="0">
                <a:solidFill>
                  <a:srgbClr val="6E77A8"/>
                </a:solidFill>
                <a:latin typeface="Calibri" pitchFamily="34" charset="0"/>
                <a:ea typeface="Calibri" pitchFamily="34" charset="-122"/>
                <a:cs typeface="Calibri" pitchFamily="34" charset="-120"/>
              </a:rPr>
              <a:t>Source [2]</a:t>
            </a:r>
          </a:p>
        </p:txBody>
      </p:sp>
      <p:sp>
        <p:nvSpPr>
          <p:cNvPr id="212" name="Shape 212"/>
          <p:cNvSpPr/>
          <p:nvPr/>
        </p:nvSpPr>
        <p:spPr>
          <a:xfrm>
            <a:off x="566928" y="4096512"/>
            <a:ext cx="5230368" cy="1874520"/>
          </a:xfrm>
          <a:prstGeom prst="roundRect">
            <a:avLst>
              <a:gd name="adj" fmla="val 3902"/>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213" name="Text 213"/>
          <p:cNvSpPr/>
          <p:nvPr/>
        </p:nvSpPr>
        <p:spPr>
          <a:xfrm>
            <a:off x="841248" y="4352544"/>
            <a:ext cx="4681728" cy="411480"/>
          </a:xfrm>
          <a:prstGeom prst="rect">
            <a:avLst/>
          </a:prstGeom>
          <a:noFill/>
          <a:ln/>
        </p:spPr>
        <p:txBody>
          <a:bodyPr wrap="square" lIns="0" tIns="0" rIns="0" bIns="0" rtlCol="0" anchor="t"/>
          <a:lstStyle/>
          <a:p>
            <a:pPr marL="0" indent="0" algn="l">
              <a:lnSpc>
                <a:spcPts val="1900"/>
              </a:lnSpc>
              <a:buNone/>
            </a:pPr>
            <a:r>
              <a:rPr lang="en-US" sz="1600" b="1" dirty="0">
                <a:solidFill>
                  <a:srgbClr val="88E3EB"/>
                </a:solidFill>
                <a:latin typeface="Calibri" pitchFamily="34" charset="0"/>
                <a:ea typeface="Calibri" pitchFamily="34" charset="-122"/>
                <a:cs typeface="Calibri" pitchFamily="34" charset="-120"/>
              </a:rPr>
              <a:t>Government-led Innovation Council</a:t>
            </a:r>
          </a:p>
        </p:txBody>
      </p:sp>
      <p:sp>
        <p:nvSpPr>
          <p:cNvPr id="214" name="Text 214"/>
          <p:cNvSpPr/>
          <p:nvPr/>
        </p:nvSpPr>
        <p:spPr>
          <a:xfrm>
            <a:off x="841248" y="4872544"/>
            <a:ext cx="4681728" cy="948488"/>
          </a:xfrm>
          <a:prstGeom prst="rect">
            <a:avLst/>
          </a:prstGeom>
          <a:noFill/>
          <a:ln/>
        </p:spPr>
        <p:txBody>
          <a:bodyPr wrap="square" lIns="0" tIns="0" rIns="0" bIns="0" rtlCol="0" anchor="t"/>
          <a:lstStyle/>
          <a:p>
            <a:pPr marL="0" indent="0" algn="l">
              <a:lnSpc>
                <a:spcPts val="1650"/>
              </a:lnSpc>
              <a:buNone/>
            </a:pPr>
            <a:r>
              <a:rPr lang="en-US" sz="1200" b="0" dirty="0">
                <a:solidFill>
                  <a:srgbClr val="C7CEE8"/>
                </a:solidFill>
                <a:latin typeface="Calibri" pitchFamily="34" charset="0"/>
                <a:ea typeface="Calibri" pitchFamily="34" charset="-122"/>
                <a:cs typeface="Calibri" pitchFamily="34" charset="-120"/>
              </a:rPr>
              <a:t>Launched by the Government of Jersey and the JFSC in January 2026 under the Competitiveness Programme, bringing together industry and regulator specialists to shape the island's digital asset approach.</a:t>
            </a:r>
          </a:p>
        </p:txBody>
      </p:sp>
      <p:sp>
        <p:nvSpPr>
          <p:cNvPr id="215" name="Text 215"/>
          <p:cNvSpPr/>
          <p:nvPr/>
        </p:nvSpPr>
        <p:spPr>
          <a:xfrm>
            <a:off x="841248" y="5476712"/>
            <a:ext cx="4681728" cy="220000"/>
          </a:xfrm>
          <a:prstGeom prst="rect">
            <a:avLst/>
          </a:prstGeom>
          <a:noFill/>
          <a:ln/>
        </p:spPr>
        <p:txBody>
          <a:bodyPr wrap="square" lIns="0" tIns="0" rIns="0" bIns="0" rtlCol="0" anchor="t"/>
          <a:lstStyle/>
          <a:p>
            <a:pPr marL="0" indent="0" algn="l">
              <a:buNone/>
            </a:pPr>
            <a:r>
              <a:rPr lang="en-US" sz="900" b="0" dirty="0">
                <a:solidFill>
                  <a:srgbClr val="6E77A8"/>
                </a:solidFill>
                <a:latin typeface="Calibri" pitchFamily="34" charset="0"/>
                <a:ea typeface="Calibri" pitchFamily="34" charset="-122"/>
                <a:cs typeface="Calibri" pitchFamily="34" charset="-120"/>
              </a:rPr>
              <a:t>Source [3]</a:t>
            </a:r>
          </a:p>
        </p:txBody>
      </p:sp>
      <p:sp>
        <p:nvSpPr>
          <p:cNvPr id="216" name="Shape 216"/>
          <p:cNvSpPr/>
          <p:nvPr/>
        </p:nvSpPr>
        <p:spPr>
          <a:xfrm>
            <a:off x="6165360" y="4096512"/>
            <a:ext cx="5230368" cy="1874520"/>
          </a:xfrm>
          <a:prstGeom prst="roundRect">
            <a:avLst>
              <a:gd name="adj" fmla="val 3902"/>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217" name="Text 217"/>
          <p:cNvSpPr/>
          <p:nvPr/>
        </p:nvSpPr>
        <p:spPr>
          <a:xfrm>
            <a:off x="6439680" y="4352544"/>
            <a:ext cx="4681728" cy="411480"/>
          </a:xfrm>
          <a:prstGeom prst="rect">
            <a:avLst/>
          </a:prstGeom>
          <a:noFill/>
          <a:ln/>
        </p:spPr>
        <p:txBody>
          <a:bodyPr wrap="square" lIns="0" tIns="0" rIns="0" bIns="0" rtlCol="0" anchor="t"/>
          <a:lstStyle/>
          <a:p>
            <a:pPr marL="0" indent="0" algn="l">
              <a:lnSpc>
                <a:spcPts val="1900"/>
              </a:lnSpc>
              <a:buNone/>
            </a:pPr>
            <a:r>
              <a:rPr lang="en-US" sz="1600" b="1" dirty="0">
                <a:solidFill>
                  <a:srgbClr val="88E3EB"/>
                </a:solidFill>
                <a:latin typeface="Calibri" pitchFamily="34" charset="0"/>
                <a:ea typeface="Calibri" pitchFamily="34" charset="-122"/>
                <a:cs typeface="Calibri" pitchFamily="34" charset="-120"/>
              </a:rPr>
              <a:t>No bespoke digital assets law, by design</a:t>
            </a:r>
          </a:p>
        </p:txBody>
      </p:sp>
      <p:sp>
        <p:nvSpPr>
          <p:cNvPr id="218" name="Text 218"/>
          <p:cNvSpPr/>
          <p:nvPr/>
        </p:nvSpPr>
        <p:spPr>
          <a:xfrm>
            <a:off x="6439680" y="4872544"/>
            <a:ext cx="4681728" cy="948488"/>
          </a:xfrm>
          <a:prstGeom prst="rect">
            <a:avLst/>
          </a:prstGeom>
          <a:noFill/>
          <a:ln/>
        </p:spPr>
        <p:txBody>
          <a:bodyPr wrap="square" lIns="0" tIns="0" rIns="0" bIns="0" rtlCol="0" anchor="t"/>
          <a:lstStyle/>
          <a:p>
            <a:pPr marL="0" indent="0" algn="l">
              <a:lnSpc>
                <a:spcPts val="1650"/>
              </a:lnSpc>
              <a:buNone/>
            </a:pPr>
            <a:r>
              <a:rPr lang="en-US" sz="1200" b="0" dirty="0">
                <a:solidFill>
                  <a:srgbClr val="C7CEE8"/>
                </a:solidFill>
                <a:latin typeface="Calibri" pitchFamily="34" charset="0"/>
                <a:ea typeface="Calibri" pitchFamily="34" charset="-122"/>
                <a:cs typeface="Calibri" pitchFamily="34" charset="-120"/>
              </a:rPr>
              <a:t>Jersey regulates digital assets within its existing legal framework rather than standalone legislation. The JFSC's 2026 priorities include defining its mandate and risk appetite for digital assets and blockchain.</a:t>
            </a:r>
          </a:p>
        </p:txBody>
      </p:sp>
      <p:sp>
        <p:nvSpPr>
          <p:cNvPr id="219" name="Text 219"/>
          <p:cNvSpPr/>
          <p:nvPr/>
        </p:nvSpPr>
        <p:spPr>
          <a:xfrm>
            <a:off x="6439680" y="5476712"/>
            <a:ext cx="4681728" cy="220000"/>
          </a:xfrm>
          <a:prstGeom prst="rect">
            <a:avLst/>
          </a:prstGeom>
          <a:noFill/>
          <a:ln/>
        </p:spPr>
        <p:txBody>
          <a:bodyPr wrap="square" lIns="0" tIns="0" rIns="0" bIns="0" rtlCol="0" anchor="t"/>
          <a:lstStyle/>
          <a:p>
            <a:pPr marL="0" indent="0" algn="l">
              <a:buNone/>
            </a:pPr>
            <a:r>
              <a:rPr lang="en-US" sz="900" b="0" dirty="0">
                <a:solidFill>
                  <a:srgbClr val="6E77A8"/>
                </a:solidFill>
                <a:latin typeface="Calibri" pitchFamily="34" charset="0"/>
                <a:ea typeface="Calibri" pitchFamily="34" charset="-122"/>
                <a:cs typeface="Calibri" pitchFamily="34" charset="-120"/>
              </a:rPr>
              <a:t>Source [4]</a:t>
            </a:r>
          </a:p>
        </p:txBody>
      </p:sp>
      <p:sp>
        <p:nvSpPr>
          <p:cNvPr id="220" name="Text 220"/>
          <p:cNvSpPr/>
          <p:nvPr/>
        </p:nvSpPr>
        <p:spPr>
          <a:xfrm>
            <a:off x="566928" y="6111032"/>
            <a:ext cx="11058144" cy="300000"/>
          </a:xfrm>
          <a:prstGeom prst="rect">
            <a:avLst/>
          </a:prstGeom>
          <a:noFill/>
          <a:ln/>
        </p:spPr>
        <p:txBody>
          <a:bodyPr wrap="square" lIns="0" tIns="0" rIns="0" bIns="0" rtlCol="0" anchor="t"/>
          <a:lstStyle/>
          <a:p>
            <a:pPr marL="0" indent="0" algn="l">
              <a:lnSpc>
                <a:spcPts val="1050"/>
              </a:lnSpc>
              <a:buNone/>
            </a:pPr>
            <a:r>
              <a:rPr lang="en-US" sz="750" b="0" dirty="0">
                <a:solidFill>
                  <a:srgbClr val="6E77A8"/>
                </a:solidFill>
                <a:latin typeface="Calibri" pitchFamily="34" charset="0"/>
                <a:ea typeface="Calibri" pitchFamily="34" charset="-122"/>
                <a:cs typeface="Calibri" pitchFamily="34" charset="-120"/>
              </a:rPr>
              <a:t>[1] Jersey Financial Services Commission, "Virtual Asset Service Providers", jerseyfsc.org   [2] Jersey Financial Services Commission, "Tokenisation of real world assets (RWAs)", jerseyfsc.org/industry/guidance-and-policy</a:t>
            </a:r>
          </a:p>
        </p:txBody>
      </p:sp>
      <p:sp>
        <p:nvSpPr>
          <p:cNvPr id="221" name="Text 221"/>
          <p:cNvSpPr/>
          <p:nvPr/>
        </p:nvSpPr>
        <p:spPr>
          <a:xfrm>
            <a:off x="566928" y="6331032"/>
            <a:ext cx="11058144" cy="300000"/>
          </a:xfrm>
          <a:prstGeom prst="rect">
            <a:avLst/>
          </a:prstGeom>
          <a:noFill/>
          <a:ln/>
        </p:spPr>
        <p:txBody>
          <a:bodyPr wrap="square" lIns="0" tIns="0" rIns="0" bIns="0" rtlCol="0" anchor="t"/>
          <a:lstStyle/>
          <a:p>
            <a:pPr marL="0" indent="0" algn="l">
              <a:lnSpc>
                <a:spcPts val="1050"/>
              </a:lnSpc>
              <a:buNone/>
            </a:pPr>
            <a:r>
              <a:rPr lang="en-US" sz="750" b="0" dirty="0">
                <a:solidFill>
                  <a:srgbClr val="6E77A8"/>
                </a:solidFill>
                <a:latin typeface="Calibri" pitchFamily="34" charset="0"/>
                <a:ea typeface="Calibri" pitchFamily="34" charset="-122"/>
                <a:cs typeface="Calibri" pitchFamily="34" charset="-120"/>
              </a:rPr>
              <a:t>[3] Government of Jersey, "Government and JFSC to launch digital assets Innovation Council", gov.je/News, January 2026   [4] Comsure, "JFSC Strategic Priorities for 2026", summarising JFSC guidance, January 2026</a:t>
            </a:r>
          </a:p>
        </p:txBody>
      </p:sp>
    </p:spTree>
    <p:extLst>
      <p:ext uri="{BB962C8B-B14F-4D97-AF65-F5344CB8AC3E}">
        <p14:creationId xmlns:p14="http://schemas.microsoft.com/office/powerpoint/2010/main" val="1021299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E3C9F597-4293-A643-35C7-65693BDC15DC}"/>
            </a:ext>
          </a:extLst>
        </p:cNvPr>
        <p:cNvGrpSpPr/>
        <p:nvPr/>
      </p:nvGrpSpPr>
      <p:grpSpPr>
        <a:xfrm>
          <a:off x="0" y="0"/>
          <a:ext cx="0" cy="0"/>
          <a:chOff x="0" y="0"/>
          <a:chExt cx="0" cy="0"/>
        </a:xfrm>
      </p:grpSpPr>
      <p:sp>
        <p:nvSpPr>
          <p:cNvPr id="4" name="Text 4"/>
          <p:cNvSpPr/>
          <p:nvPr/>
        </p:nvSpPr>
        <p:spPr>
          <a:xfrm>
            <a:off x="566928" y="402336"/>
            <a:ext cx="9509760" cy="274320"/>
          </a:xfrm>
          <a:prstGeom prst="rect">
            <a:avLst/>
          </a:prstGeom>
          <a:noFill/>
          <a:ln/>
        </p:spPr>
        <p:txBody>
          <a:bodyPr wrap="square" lIns="0" tIns="0" rIns="0" bIns="0" rtlCol="0" anchor="t"/>
          <a:lstStyle/>
          <a:p>
            <a:pPr marL="0" indent="0" algn="l">
              <a:buNone/>
            </a:pPr>
            <a:r>
              <a:rPr lang="en-US" sz="1250" b="1" kern="0" spc="200" dirty="0">
                <a:solidFill>
                  <a:srgbClr val="88E3EB"/>
                </a:solidFill>
                <a:latin typeface="Calibri" pitchFamily="34" charset="0"/>
                <a:ea typeface="Calibri" pitchFamily="34" charset="-122"/>
                <a:cs typeface="Calibri" pitchFamily="34" charset="-120"/>
              </a:rPr>
              <a:t>OVERALL CONTROL ENVIRONMENT OF FIRM</a:t>
            </a:r>
          </a:p>
        </p:txBody>
      </p:sp>
      <p:sp>
        <p:nvSpPr>
          <p:cNvPr id="1004" name="Text 1004"/>
          <p:cNvSpPr/>
          <p:nvPr/>
        </p:nvSpPr>
        <p:spPr>
          <a:xfrm>
            <a:off x="566928" y="676656"/>
            <a:ext cx="9509760" cy="777240"/>
          </a:xfrm>
          <a:prstGeom prst="rect">
            <a:avLst/>
          </a:prstGeom>
          <a:noFill/>
          <a:ln/>
        </p:spPr>
        <p:txBody>
          <a:bodyPr wrap="square" lIns="0" tIns="0" rIns="0" bIns="0" rtlCol="0" anchor="t"/>
          <a:lstStyle/>
          <a:p>
            <a:pPr marL="0" indent="0" algn="l">
              <a:lnSpc>
                <a:spcPts val="3200"/>
              </a:lnSpc>
              <a:buNone/>
            </a:pPr>
            <a:r>
              <a:rPr lang="en-US" sz="2900" b="1" dirty="0">
                <a:solidFill>
                  <a:srgbClr val="FFFFFF"/>
                </a:solidFill>
                <a:latin typeface="Calibri" pitchFamily="34" charset="0"/>
                <a:ea typeface="Calibri" pitchFamily="34" charset="-122"/>
                <a:cs typeface="Calibri" pitchFamily="34" charset="-120"/>
              </a:rPr>
              <a:t>IT general controls are the foundation</a:t>
            </a:r>
          </a:p>
        </p:txBody>
      </p:sp>
      <p:sp>
        <p:nvSpPr>
          <p:cNvPr id="5" name="Shape 2">
            <a:extLst>
              <a:ext uri="{FF2B5EF4-FFF2-40B4-BE49-F238E27FC236}">
                <a16:creationId xmlns:a16="http://schemas.microsoft.com/office/drawing/2014/main" id="{C5FCC834-5563-4575-A87A-0A681787E40C}"/>
              </a:ext>
            </a:extLst>
          </p:cNvPr>
          <p:cNvSpPr/>
          <p:nvPr/>
        </p:nvSpPr>
        <p:spPr>
          <a:xfrm>
            <a:off x="566928" y="1481328"/>
            <a:ext cx="3108960" cy="0"/>
          </a:xfrm>
          <a:prstGeom prst="line">
            <a:avLst/>
          </a:prstGeom>
          <a:noFill/>
          <a:ln w="28575">
            <a:solidFill>
              <a:srgbClr val="88E3E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Text 3">
            <a:extLst>
              <a:ext uri="{FF2B5EF4-FFF2-40B4-BE49-F238E27FC236}">
                <a16:creationId xmlns:a16="http://schemas.microsoft.com/office/drawing/2014/main" id="{BDBD06FC-E5E0-7156-A570-60BD33F88C6A}"/>
              </a:ext>
            </a:extLst>
          </p:cNvPr>
          <p:cNvSpPr/>
          <p:nvPr/>
        </p:nvSpPr>
        <p:spPr>
          <a:xfrm>
            <a:off x="566928" y="1783080"/>
            <a:ext cx="11057839" cy="914400"/>
          </a:xfrm>
          <a:prstGeom prst="rect">
            <a:avLst/>
          </a:prstGeom>
          <a:noFill/>
          <a:ln/>
        </p:spPr>
        <p:txBody>
          <a:bodyPr wrap="square" rtlCol="0" anchor="t"/>
          <a:lstStyle/>
          <a:p>
            <a:pPr marL="0" marR="0" lvl="0" indent="0" algn="l" defTabSz="914400" rtl="0" eaLnBrk="1" fontAlgn="auto" latinLnBrk="0" hangingPunct="1">
              <a:lnSpc>
                <a:spcPts val="2000"/>
              </a:lnSpc>
              <a:spcBef>
                <a:spcPts val="0"/>
              </a:spcBef>
              <a:spcAft>
                <a:spcPts val="0"/>
              </a:spcAft>
              <a:buClrTx/>
              <a:buSzTx/>
              <a:buFontTx/>
              <a:buNone/>
              <a:tabLst/>
              <a:defRPr/>
            </a:pPr>
            <a:r>
              <a:rPr kumimoji="0" lang="en-US" sz="1450" b="0" i="0" u="none" strike="noStrike" kern="1200" cap="none" spc="0" normalizeH="0" baseline="0" noProof="0" dirty="0">
                <a:ln>
                  <a:noFill/>
                </a:ln>
                <a:solidFill>
                  <a:srgbClr val="C7CEE8"/>
                </a:solidFill>
                <a:effectLst/>
                <a:uLnTx/>
                <a:uFillTx/>
                <a:latin typeface="Calibri" pitchFamily="34" charset="0"/>
                <a:ea typeface="Calibri" pitchFamily="34" charset="-122"/>
                <a:cs typeface="Calibri" pitchFamily="34" charset="-120"/>
              </a:rPr>
              <a:t>Data flows from the chain, through tools, into the ledger. Everything downstream depends on the ITGCs around those tools — and the environment is usually assessed as complex whenever an interface sits between blockchain and ledger (ICAEW).</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a:extLst>
              <a:ext uri="{FF2B5EF4-FFF2-40B4-BE49-F238E27FC236}">
                <a16:creationId xmlns:a16="http://schemas.microsoft.com/office/drawing/2014/main" id="{DEFB0BC1-5AFA-69C8-957F-05C5DA1547AE}"/>
              </a:ext>
            </a:extLst>
          </p:cNvPr>
          <p:cNvSpPr/>
          <p:nvPr/>
        </p:nvSpPr>
        <p:spPr>
          <a:xfrm>
            <a:off x="566928" y="2788920"/>
            <a:ext cx="11057839"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1" u="none" strike="noStrike" kern="1200" cap="none" spc="0" normalizeH="0" baseline="0" noProof="0" dirty="0">
                <a:ln>
                  <a:noFill/>
                </a:ln>
                <a:solidFill>
                  <a:srgbClr val="88E3EB"/>
                </a:solidFill>
                <a:effectLst/>
                <a:uLnTx/>
                <a:uFillTx/>
                <a:latin typeface="Calibri" pitchFamily="34" charset="0"/>
                <a:ea typeface="Calibri" pitchFamily="34" charset="-122"/>
                <a:cs typeface="Calibri" pitchFamily="34" charset="-120"/>
              </a:rPr>
              <a:t>Two ITGC deficiencies recur in PCAOB findings:</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Shape 5">
            <a:extLst>
              <a:ext uri="{FF2B5EF4-FFF2-40B4-BE49-F238E27FC236}">
                <a16:creationId xmlns:a16="http://schemas.microsoft.com/office/drawing/2014/main" id="{1CEDF272-3F54-A267-7E72-0D1AE12B3BAF}"/>
              </a:ext>
            </a:extLst>
          </p:cNvPr>
          <p:cNvSpPr/>
          <p:nvPr/>
        </p:nvSpPr>
        <p:spPr>
          <a:xfrm>
            <a:off x="566928" y="3154680"/>
            <a:ext cx="5230368" cy="1234440"/>
          </a:xfrm>
          <a:prstGeom prst="roundRect">
            <a:avLst>
              <a:gd name="adj" fmla="val 5926"/>
            </a:avLst>
          </a:prstGeom>
          <a:solidFill>
            <a:srgbClr val="232C57"/>
          </a:solidFill>
          <a:ln/>
          <a:effectLst>
            <a:outerShdw blurRad="101600" dist="38100" dir="5400000" algn="bl" rotWithShape="0">
              <a:srgbClr val="0A0C24">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Text 6">
            <a:extLst>
              <a:ext uri="{FF2B5EF4-FFF2-40B4-BE49-F238E27FC236}">
                <a16:creationId xmlns:a16="http://schemas.microsoft.com/office/drawing/2014/main" id="{3151550C-604E-4CE4-2027-B214D421E4E6}"/>
              </a:ext>
            </a:extLst>
          </p:cNvPr>
          <p:cNvSpPr/>
          <p:nvPr/>
        </p:nvSpPr>
        <p:spPr>
          <a:xfrm>
            <a:off x="786384" y="3337560"/>
            <a:ext cx="45720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E23B33"/>
                </a:solidFill>
                <a:effectLst/>
                <a:uLnTx/>
                <a:uFillTx/>
                <a:latin typeface="Calibri" pitchFamily="34" charset="0"/>
                <a:ea typeface="Calibri" pitchFamily="34" charset="-122"/>
                <a:cs typeface="Calibri" pitchFamily="34" charset="-120"/>
              </a:rPr>
              <a:t>⚠</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 7">
            <a:extLst>
              <a:ext uri="{FF2B5EF4-FFF2-40B4-BE49-F238E27FC236}">
                <a16:creationId xmlns:a16="http://schemas.microsoft.com/office/drawing/2014/main" id="{B8AE4C9B-C28E-3DE7-87FB-9AB52C3BB571}"/>
              </a:ext>
            </a:extLst>
          </p:cNvPr>
          <p:cNvSpPr/>
          <p:nvPr/>
        </p:nvSpPr>
        <p:spPr>
          <a:xfrm>
            <a:off x="1298448" y="3319272"/>
            <a:ext cx="4270248" cy="36576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Weak change management</a:t>
            </a:r>
            <a:endParaRPr kumimoji="0" lang="en-US" sz="1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 8">
            <a:extLst>
              <a:ext uri="{FF2B5EF4-FFF2-40B4-BE49-F238E27FC236}">
                <a16:creationId xmlns:a16="http://schemas.microsoft.com/office/drawing/2014/main" id="{A4A07D4F-FD10-E1E3-B7E3-4329D76BFC56}"/>
              </a:ext>
            </a:extLst>
          </p:cNvPr>
          <p:cNvSpPr/>
          <p:nvPr/>
        </p:nvSpPr>
        <p:spPr>
          <a:xfrm>
            <a:off x="1298448" y="3685032"/>
            <a:ext cx="4270248" cy="640080"/>
          </a:xfrm>
          <a:prstGeom prst="rect">
            <a:avLst/>
          </a:prstGeom>
          <a:noFill/>
          <a:ln/>
        </p:spPr>
        <p:txBody>
          <a:bodyPr wrap="square" lIns="0" tIns="0" rIns="0" bIns="0" rtlCol="0" anchor="ctr"/>
          <a:lstStyle/>
          <a:p>
            <a:pPr marL="0" marR="0" lvl="0" indent="0" algn="l" defTabSz="914400" rtl="0" eaLnBrk="1" fontAlgn="auto" latinLnBrk="0" hangingPunct="1">
              <a:lnSpc>
                <a:spcPts val="1400"/>
              </a:lnSpc>
              <a:spcBef>
                <a:spcPts val="0"/>
              </a:spcBef>
              <a:spcAft>
                <a:spcPts val="0"/>
              </a:spcAft>
              <a:buClrTx/>
              <a:buSzTx/>
              <a:buFontTx/>
              <a:buNone/>
              <a:tabLst/>
              <a:defRPr/>
            </a:pPr>
            <a:r>
              <a:rPr kumimoji="0" lang="en-US" sz="1150" b="0" i="0" u="none" strike="noStrike" kern="1200" cap="none" spc="0" normalizeH="0" baseline="0" noProof="0" dirty="0">
                <a:ln>
                  <a:noFill/>
                </a:ln>
                <a:solidFill>
                  <a:srgbClr val="C7CEE8"/>
                </a:solidFill>
                <a:effectLst/>
                <a:uLnTx/>
                <a:uFillTx/>
                <a:latin typeface="Calibri" pitchFamily="34" charset="0"/>
                <a:ea typeface="Calibri" pitchFamily="34" charset="-122"/>
                <a:cs typeface="Calibri" pitchFamily="34" charset="-120"/>
              </a:rPr>
              <a:t>No log of changes to the environment — so you cannot show what changed, when, or who approved it.</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Shape 9">
            <a:extLst>
              <a:ext uri="{FF2B5EF4-FFF2-40B4-BE49-F238E27FC236}">
                <a16:creationId xmlns:a16="http://schemas.microsoft.com/office/drawing/2014/main" id="{41DE0690-4424-7890-B1CF-7F0D497653D9}"/>
              </a:ext>
            </a:extLst>
          </p:cNvPr>
          <p:cNvSpPr/>
          <p:nvPr/>
        </p:nvSpPr>
        <p:spPr>
          <a:xfrm>
            <a:off x="6126480" y="3154680"/>
            <a:ext cx="5230368" cy="1234440"/>
          </a:xfrm>
          <a:prstGeom prst="roundRect">
            <a:avLst>
              <a:gd name="adj" fmla="val 5926"/>
            </a:avLst>
          </a:prstGeom>
          <a:solidFill>
            <a:srgbClr val="232C57"/>
          </a:solidFill>
          <a:ln/>
          <a:effectLst>
            <a:outerShdw blurRad="101600" dist="38100" dir="5400000" algn="bl" rotWithShape="0">
              <a:srgbClr val="0A0C24">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Text 10">
            <a:extLst>
              <a:ext uri="{FF2B5EF4-FFF2-40B4-BE49-F238E27FC236}">
                <a16:creationId xmlns:a16="http://schemas.microsoft.com/office/drawing/2014/main" id="{AD38C9C7-163A-3723-2121-D0BA515AC3EE}"/>
              </a:ext>
            </a:extLst>
          </p:cNvPr>
          <p:cNvSpPr/>
          <p:nvPr/>
        </p:nvSpPr>
        <p:spPr>
          <a:xfrm>
            <a:off x="6345936" y="3337560"/>
            <a:ext cx="45720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E23B33"/>
                </a:solidFill>
                <a:effectLst/>
                <a:uLnTx/>
                <a:uFillTx/>
                <a:latin typeface="Calibri" pitchFamily="34" charset="0"/>
                <a:ea typeface="Calibri" pitchFamily="34" charset="-122"/>
                <a:cs typeface="Calibri" pitchFamily="34" charset="-120"/>
              </a:rPr>
              <a:t>⚠</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Text 11">
            <a:extLst>
              <a:ext uri="{FF2B5EF4-FFF2-40B4-BE49-F238E27FC236}">
                <a16:creationId xmlns:a16="http://schemas.microsoft.com/office/drawing/2014/main" id="{9FC94D5A-C0DB-ACD9-831F-37C55CD22540}"/>
              </a:ext>
            </a:extLst>
          </p:cNvPr>
          <p:cNvSpPr/>
          <p:nvPr/>
        </p:nvSpPr>
        <p:spPr>
          <a:xfrm>
            <a:off x="6858000" y="3319272"/>
            <a:ext cx="4270248" cy="36576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Weak access controls</a:t>
            </a:r>
            <a:endParaRPr kumimoji="0" lang="en-US" sz="1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 12">
            <a:extLst>
              <a:ext uri="{FF2B5EF4-FFF2-40B4-BE49-F238E27FC236}">
                <a16:creationId xmlns:a16="http://schemas.microsoft.com/office/drawing/2014/main" id="{40A0062C-1143-231A-0646-6588E0B3AB00}"/>
              </a:ext>
            </a:extLst>
          </p:cNvPr>
          <p:cNvSpPr/>
          <p:nvPr/>
        </p:nvSpPr>
        <p:spPr>
          <a:xfrm>
            <a:off x="6858000" y="3685032"/>
            <a:ext cx="4270248" cy="640080"/>
          </a:xfrm>
          <a:prstGeom prst="rect">
            <a:avLst/>
          </a:prstGeom>
          <a:noFill/>
          <a:ln/>
        </p:spPr>
        <p:txBody>
          <a:bodyPr wrap="square" lIns="0" tIns="0" rIns="0" bIns="0" rtlCol="0" anchor="ctr"/>
          <a:lstStyle/>
          <a:p>
            <a:pPr marL="0" marR="0" lvl="0" indent="0" algn="l" defTabSz="914400" rtl="0" eaLnBrk="1" fontAlgn="auto" latinLnBrk="0" hangingPunct="1">
              <a:lnSpc>
                <a:spcPts val="1400"/>
              </a:lnSpc>
              <a:spcBef>
                <a:spcPts val="0"/>
              </a:spcBef>
              <a:spcAft>
                <a:spcPts val="0"/>
              </a:spcAft>
              <a:buClrTx/>
              <a:buSzTx/>
              <a:buFontTx/>
              <a:buNone/>
              <a:tabLst/>
              <a:defRPr/>
            </a:pPr>
            <a:r>
              <a:rPr kumimoji="0" lang="en-US" sz="1150" b="0" i="0" u="none" strike="noStrike" kern="1200" cap="none" spc="0" normalizeH="0" baseline="0" noProof="0" dirty="0">
                <a:ln>
                  <a:noFill/>
                </a:ln>
                <a:solidFill>
                  <a:srgbClr val="C7CEE8"/>
                </a:solidFill>
                <a:effectLst/>
                <a:uLnTx/>
                <a:uFillTx/>
                <a:latin typeface="Calibri" pitchFamily="34" charset="0"/>
                <a:ea typeface="Calibri" pitchFamily="34" charset="-122"/>
                <a:cs typeface="Calibri" pitchFamily="34" charset="-120"/>
              </a:rPr>
              <a:t>Who can touch the tools and data is not adequately restricted, reviewed or evidenced.</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Text 13">
            <a:extLst>
              <a:ext uri="{FF2B5EF4-FFF2-40B4-BE49-F238E27FC236}">
                <a16:creationId xmlns:a16="http://schemas.microsoft.com/office/drawing/2014/main" id="{9EE10FAF-B12A-7667-0085-EB92F63B7F8F}"/>
              </a:ext>
            </a:extLst>
          </p:cNvPr>
          <p:cNvSpPr/>
          <p:nvPr/>
        </p:nvSpPr>
        <p:spPr>
          <a:xfrm>
            <a:off x="566928" y="4572000"/>
            <a:ext cx="11057839" cy="457200"/>
          </a:xfrm>
          <a:prstGeom prst="rect">
            <a:avLst/>
          </a:prstGeom>
          <a:noFill/>
          <a:ln/>
        </p:spPr>
        <p:txBody>
          <a:bodyPr wrap="square" rtlCol="0" anchor="t"/>
          <a:lstStyle/>
          <a:p>
            <a:pPr marL="0" marR="0" lvl="0" indent="0" algn="l" defTabSz="914400" rtl="0" eaLnBrk="1" fontAlgn="auto" latinLnBrk="0" hangingPunct="1">
              <a:lnSpc>
                <a:spcPts val="1800"/>
              </a:lnSpc>
              <a:spcBef>
                <a:spcPts val="0"/>
              </a:spcBef>
              <a:spcAft>
                <a:spcPts val="0"/>
              </a:spcAft>
              <a:buClrTx/>
              <a:buSzTx/>
              <a:buFontTx/>
              <a:buNone/>
              <a:tabLst/>
              <a:defRPr/>
            </a:pPr>
            <a:r>
              <a:rPr kumimoji="0" lang="en-US" sz="1350" b="0" i="1" u="none" strike="noStrike" kern="1200" cap="none" spc="0" normalizeH="0" baseline="0" noProof="0" dirty="0">
                <a:ln>
                  <a:noFill/>
                </a:ln>
                <a:solidFill>
                  <a:srgbClr val="88E3EB"/>
                </a:solidFill>
                <a:effectLst/>
                <a:uLnTx/>
                <a:uFillTx/>
                <a:latin typeface="Calibri" pitchFamily="34" charset="0"/>
                <a:ea typeface="Calibri" pitchFamily="34" charset="-122"/>
                <a:cs typeface="Calibri" pitchFamily="34" charset="-120"/>
              </a:rPr>
              <a:t>If ITGCs fail, information produced by the entity's systems cannot be relied on meaning the audit gets much harder and slower.</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622295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10">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Shape 2"/>
          <p:cNvSpPr/>
          <p:nvPr/>
        </p:nvSpPr>
        <p:spPr>
          <a:xfrm>
            <a:off x="566928" y="1481328"/>
            <a:ext cx="3108960" cy="0"/>
          </a:xfrm>
          <a:prstGeom prst="line">
            <a:avLst/>
          </a:prstGeom>
          <a:noFill/>
          <a:ln w="28575">
            <a:solidFill>
              <a:srgbClr val="88E3EB"/>
            </a:solidFill>
            <a:prstDash val="solid"/>
          </a:ln>
        </p:spPr>
        <p:txBody>
          <a:bodyPr/>
          <a:lstStyle/>
          <a:p>
            <a:endParaRPr lang="en-GB"/>
          </a:p>
        </p:txBody>
      </p:sp>
      <p:sp>
        <p:nvSpPr>
          <p:cNvPr id="6" name="Text 3"/>
          <p:cNvSpPr/>
          <p:nvPr/>
        </p:nvSpPr>
        <p:spPr>
          <a:xfrm>
            <a:off x="612648" y="1828800"/>
            <a:ext cx="6492240" cy="4206240"/>
          </a:xfrm>
          <a:prstGeom prst="rect">
            <a:avLst/>
          </a:prstGeom>
          <a:noFill/>
          <a:ln/>
        </p:spPr>
        <p:txBody>
          <a:bodyPr wrap="square" lIns="0" tIns="0" rIns="0" bIns="0" rtlCol="0" anchor="t"/>
          <a:lstStyle/>
          <a:p>
            <a:pPr marL="203200" indent="-203200" algn="l">
              <a:lnSpc>
                <a:spcPts val="1800"/>
              </a:lnSpc>
              <a:buSzPct val="100000"/>
              <a:buChar char="•"/>
            </a:pPr>
            <a:endParaRPr lang="en-US" sz="1350" dirty="0"/>
          </a:p>
        </p:txBody>
      </p:sp>
      <p:sp>
        <p:nvSpPr>
          <p:cNvPr id="7" name="Shape 3">
            <a:extLst>
              <a:ext uri="{FF2B5EF4-FFF2-40B4-BE49-F238E27FC236}">
                <a16:creationId xmlns:a16="http://schemas.microsoft.com/office/drawing/2014/main" id="{47AA1337-F5B3-0DE4-712B-B897847808AA}"/>
              </a:ext>
            </a:extLst>
          </p:cNvPr>
          <p:cNvSpPr/>
          <p:nvPr/>
        </p:nvSpPr>
        <p:spPr>
          <a:xfrm>
            <a:off x="566623" y="2302400"/>
            <a:ext cx="3183987" cy="1600200"/>
          </a:xfrm>
          <a:prstGeom prst="roundRect">
            <a:avLst>
              <a:gd name="adj" fmla="val 4211"/>
            </a:avLst>
          </a:prstGeom>
          <a:solidFill>
            <a:srgbClr val="232C57"/>
          </a:solidFill>
          <a:ln/>
          <a:effectLst>
            <a:outerShdw blurRad="101600" dist="38100" dir="5400000" algn="bl" rotWithShape="0">
              <a:srgbClr val="0A0C24">
                <a:alpha val="50000"/>
              </a:srgbClr>
            </a:outerShdw>
          </a:effectLst>
        </p:spPr>
        <p:txBody>
          <a:bodyPr/>
          <a:lstStyle/>
          <a:p>
            <a:endParaRPr lang="en-GB" dirty="0"/>
          </a:p>
        </p:txBody>
      </p:sp>
      <p:sp>
        <p:nvSpPr>
          <p:cNvPr id="11" name="Shape 3">
            <a:extLst>
              <a:ext uri="{FF2B5EF4-FFF2-40B4-BE49-F238E27FC236}">
                <a16:creationId xmlns:a16="http://schemas.microsoft.com/office/drawing/2014/main" id="{B9E5B6F9-1814-B0AC-CEB6-6813A2B780AA}"/>
              </a:ext>
            </a:extLst>
          </p:cNvPr>
          <p:cNvSpPr/>
          <p:nvPr/>
        </p:nvSpPr>
        <p:spPr>
          <a:xfrm>
            <a:off x="8440780" y="2302400"/>
            <a:ext cx="3183987" cy="1600200"/>
          </a:xfrm>
          <a:prstGeom prst="roundRect">
            <a:avLst>
              <a:gd name="adj" fmla="val 4211"/>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13" name="Shape 3">
            <a:extLst>
              <a:ext uri="{FF2B5EF4-FFF2-40B4-BE49-F238E27FC236}">
                <a16:creationId xmlns:a16="http://schemas.microsoft.com/office/drawing/2014/main" id="{BE7424BB-459B-F49F-A139-2FFA53C8A47E}"/>
              </a:ext>
            </a:extLst>
          </p:cNvPr>
          <p:cNvSpPr/>
          <p:nvPr/>
        </p:nvSpPr>
        <p:spPr>
          <a:xfrm>
            <a:off x="4503701" y="2302400"/>
            <a:ext cx="3183987" cy="1600200"/>
          </a:xfrm>
          <a:prstGeom prst="roundRect">
            <a:avLst>
              <a:gd name="adj" fmla="val 4211"/>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15" name="Shape 3">
            <a:extLst>
              <a:ext uri="{FF2B5EF4-FFF2-40B4-BE49-F238E27FC236}">
                <a16:creationId xmlns:a16="http://schemas.microsoft.com/office/drawing/2014/main" id="{72689622-FD42-4DD0-B5F2-F2D7DFB98C0E}"/>
              </a:ext>
            </a:extLst>
          </p:cNvPr>
          <p:cNvSpPr/>
          <p:nvPr/>
        </p:nvSpPr>
        <p:spPr>
          <a:xfrm>
            <a:off x="566623" y="4277400"/>
            <a:ext cx="3183987" cy="1600200"/>
          </a:xfrm>
          <a:prstGeom prst="roundRect">
            <a:avLst>
              <a:gd name="adj" fmla="val 4211"/>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17" name="Shape 3">
            <a:extLst>
              <a:ext uri="{FF2B5EF4-FFF2-40B4-BE49-F238E27FC236}">
                <a16:creationId xmlns:a16="http://schemas.microsoft.com/office/drawing/2014/main" id="{DFCBA232-96C2-210E-A61F-1FA4E8CABD82}"/>
              </a:ext>
            </a:extLst>
          </p:cNvPr>
          <p:cNvSpPr/>
          <p:nvPr/>
        </p:nvSpPr>
        <p:spPr>
          <a:xfrm>
            <a:off x="8440780" y="4277400"/>
            <a:ext cx="3183987" cy="1600200"/>
          </a:xfrm>
          <a:prstGeom prst="roundRect">
            <a:avLst>
              <a:gd name="adj" fmla="val 4211"/>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19" name="Shape 3">
            <a:extLst>
              <a:ext uri="{FF2B5EF4-FFF2-40B4-BE49-F238E27FC236}">
                <a16:creationId xmlns:a16="http://schemas.microsoft.com/office/drawing/2014/main" id="{EA266811-E581-3BBC-621D-CD7F406FDA1F}"/>
              </a:ext>
            </a:extLst>
          </p:cNvPr>
          <p:cNvSpPr/>
          <p:nvPr/>
        </p:nvSpPr>
        <p:spPr>
          <a:xfrm>
            <a:off x="4503701" y="4277400"/>
            <a:ext cx="3183987" cy="1600200"/>
          </a:xfrm>
          <a:prstGeom prst="roundRect">
            <a:avLst>
              <a:gd name="adj" fmla="val 4211"/>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21" name="Text 5">
            <a:extLst>
              <a:ext uri="{FF2B5EF4-FFF2-40B4-BE49-F238E27FC236}">
                <a16:creationId xmlns:a16="http://schemas.microsoft.com/office/drawing/2014/main" id="{A88372FD-56E6-D9C7-003B-FB2638D97358}"/>
              </a:ext>
            </a:extLst>
          </p:cNvPr>
          <p:cNvSpPr/>
          <p:nvPr/>
        </p:nvSpPr>
        <p:spPr>
          <a:xfrm>
            <a:off x="852373" y="2942480"/>
            <a:ext cx="2612487" cy="457200"/>
          </a:xfrm>
          <a:prstGeom prst="rect">
            <a:avLst/>
          </a:prstGeom>
          <a:noFill/>
          <a:ln/>
        </p:spPr>
        <p:txBody>
          <a:bodyPr wrap="square" lIns="0" tIns="0" rIns="0" bIns="0" rtlCol="0" anchor="ctr"/>
          <a:lstStyle/>
          <a:p>
            <a:pPr marL="0" indent="0" algn="l">
              <a:buNone/>
            </a:pPr>
            <a:r>
              <a:rPr lang="en-US" sz="1400" b="1" dirty="0">
                <a:solidFill>
                  <a:schemeClr val="bg1"/>
                </a:solidFill>
              </a:rPr>
              <a:t>Transaction authorization controls</a:t>
            </a:r>
            <a:endParaRPr lang="en-US" sz="1400" b="1">
              <a:solidFill>
                <a:schemeClr val="bg1"/>
              </a:solidFill>
            </a:endParaRPr>
          </a:p>
        </p:txBody>
      </p:sp>
      <p:sp>
        <p:nvSpPr>
          <p:cNvPr id="23" name="Text 5">
            <a:extLst>
              <a:ext uri="{FF2B5EF4-FFF2-40B4-BE49-F238E27FC236}">
                <a16:creationId xmlns:a16="http://schemas.microsoft.com/office/drawing/2014/main" id="{18F761F7-1F31-21EE-3120-F625A5C99A98}"/>
              </a:ext>
            </a:extLst>
          </p:cNvPr>
          <p:cNvSpPr/>
          <p:nvPr/>
        </p:nvSpPr>
        <p:spPr>
          <a:xfrm>
            <a:off x="4789451" y="2942480"/>
            <a:ext cx="2612487" cy="457200"/>
          </a:xfrm>
          <a:prstGeom prst="rect">
            <a:avLst/>
          </a:prstGeom>
          <a:noFill/>
          <a:ln/>
        </p:spPr>
        <p:txBody>
          <a:bodyPr wrap="square" lIns="0" tIns="0" rIns="0" bIns="0" rtlCol="0" anchor="ctr"/>
          <a:lstStyle/>
          <a:p>
            <a:pPr marL="0" indent="0" algn="l">
              <a:buNone/>
            </a:pPr>
            <a:r>
              <a:rPr lang="en-US" sz="1400" b="1" dirty="0">
                <a:solidFill>
                  <a:schemeClr val="bg1"/>
                </a:solidFill>
              </a:rPr>
              <a:t>Blockchain monitoring controls</a:t>
            </a:r>
            <a:endParaRPr lang="en-US" sz="1400" b="1">
              <a:solidFill>
                <a:schemeClr val="bg1"/>
              </a:solidFill>
            </a:endParaRPr>
          </a:p>
        </p:txBody>
      </p:sp>
      <p:sp>
        <p:nvSpPr>
          <p:cNvPr id="25" name="Text 5">
            <a:extLst>
              <a:ext uri="{FF2B5EF4-FFF2-40B4-BE49-F238E27FC236}">
                <a16:creationId xmlns:a16="http://schemas.microsoft.com/office/drawing/2014/main" id="{B5D2CFDD-4E73-65C5-38E9-7BD7FE8177E9}"/>
              </a:ext>
            </a:extLst>
          </p:cNvPr>
          <p:cNvSpPr/>
          <p:nvPr/>
        </p:nvSpPr>
        <p:spPr>
          <a:xfrm>
            <a:off x="8726530" y="2942480"/>
            <a:ext cx="2612487" cy="457200"/>
          </a:xfrm>
          <a:prstGeom prst="rect">
            <a:avLst/>
          </a:prstGeom>
          <a:noFill/>
          <a:ln/>
        </p:spPr>
        <p:txBody>
          <a:bodyPr wrap="square" lIns="0" tIns="0" rIns="0" bIns="0" rtlCol="0" anchor="ctr"/>
          <a:lstStyle/>
          <a:p>
            <a:pPr marL="0" indent="0" algn="l">
              <a:buNone/>
            </a:pPr>
            <a:r>
              <a:rPr lang="en-US" sz="1400" b="1" dirty="0">
                <a:solidFill>
                  <a:schemeClr val="bg1"/>
                </a:solidFill>
              </a:rPr>
              <a:t>Data extraction controls</a:t>
            </a:r>
            <a:endParaRPr lang="en-US" sz="1400" b="1">
              <a:solidFill>
                <a:schemeClr val="bg1"/>
              </a:solidFill>
            </a:endParaRPr>
          </a:p>
        </p:txBody>
      </p:sp>
      <p:sp>
        <p:nvSpPr>
          <p:cNvPr id="27" name="Text 5">
            <a:extLst>
              <a:ext uri="{FF2B5EF4-FFF2-40B4-BE49-F238E27FC236}">
                <a16:creationId xmlns:a16="http://schemas.microsoft.com/office/drawing/2014/main" id="{C45A6650-4D35-B3D4-3499-8D636F9755D7}"/>
              </a:ext>
            </a:extLst>
          </p:cNvPr>
          <p:cNvSpPr/>
          <p:nvPr/>
        </p:nvSpPr>
        <p:spPr>
          <a:xfrm>
            <a:off x="852373" y="4917480"/>
            <a:ext cx="2612487" cy="457200"/>
          </a:xfrm>
          <a:prstGeom prst="rect">
            <a:avLst/>
          </a:prstGeom>
          <a:noFill/>
          <a:ln/>
        </p:spPr>
        <p:txBody>
          <a:bodyPr wrap="square" lIns="0" tIns="0" rIns="0" bIns="0" rtlCol="0" anchor="ctr"/>
          <a:lstStyle/>
          <a:p>
            <a:pPr marL="0" indent="0" algn="l">
              <a:buNone/>
            </a:pPr>
            <a:r>
              <a:rPr lang="en-US" sz="1400" b="1" dirty="0">
                <a:solidFill>
                  <a:schemeClr val="bg1"/>
                </a:solidFill>
              </a:rPr>
              <a:t>Reconciliation controls</a:t>
            </a:r>
            <a:endParaRPr lang="en-US" sz="1400" b="1">
              <a:solidFill>
                <a:schemeClr val="bg1"/>
              </a:solidFill>
            </a:endParaRPr>
          </a:p>
        </p:txBody>
      </p:sp>
      <p:sp>
        <p:nvSpPr>
          <p:cNvPr id="29" name="Text 5">
            <a:extLst>
              <a:ext uri="{FF2B5EF4-FFF2-40B4-BE49-F238E27FC236}">
                <a16:creationId xmlns:a16="http://schemas.microsoft.com/office/drawing/2014/main" id="{764D1327-189B-5532-78F4-BF26292E1F49}"/>
              </a:ext>
            </a:extLst>
          </p:cNvPr>
          <p:cNvSpPr/>
          <p:nvPr/>
        </p:nvSpPr>
        <p:spPr>
          <a:xfrm>
            <a:off x="4789451" y="4917480"/>
            <a:ext cx="2612487" cy="457200"/>
          </a:xfrm>
          <a:prstGeom prst="rect">
            <a:avLst/>
          </a:prstGeom>
          <a:noFill/>
          <a:ln/>
        </p:spPr>
        <p:txBody>
          <a:bodyPr wrap="square" lIns="0" tIns="0" rIns="0" bIns="0" rtlCol="0" anchor="ctr"/>
          <a:lstStyle/>
          <a:p>
            <a:pPr marL="0" indent="0" algn="l">
              <a:buNone/>
            </a:pPr>
            <a:r>
              <a:rPr lang="en-US" sz="1400" b="1" dirty="0">
                <a:solidFill>
                  <a:schemeClr val="bg1"/>
                </a:solidFill>
              </a:rPr>
              <a:t>Cut-off controls</a:t>
            </a:r>
            <a:endParaRPr lang="en-US" sz="1400" b="1">
              <a:solidFill>
                <a:schemeClr val="bg1"/>
              </a:solidFill>
            </a:endParaRPr>
          </a:p>
        </p:txBody>
      </p:sp>
      <p:sp>
        <p:nvSpPr>
          <p:cNvPr id="31" name="Text 5">
            <a:extLst>
              <a:ext uri="{FF2B5EF4-FFF2-40B4-BE49-F238E27FC236}">
                <a16:creationId xmlns:a16="http://schemas.microsoft.com/office/drawing/2014/main" id="{528A422D-F332-A0EE-8E35-41D67C10905E}"/>
              </a:ext>
            </a:extLst>
          </p:cNvPr>
          <p:cNvSpPr/>
          <p:nvPr/>
        </p:nvSpPr>
        <p:spPr>
          <a:xfrm>
            <a:off x="8726530" y="4917480"/>
            <a:ext cx="2612487" cy="457200"/>
          </a:xfrm>
          <a:prstGeom prst="rect">
            <a:avLst/>
          </a:prstGeom>
          <a:noFill/>
          <a:ln/>
        </p:spPr>
        <p:txBody>
          <a:bodyPr wrap="square" lIns="0" tIns="0" rIns="0" bIns="0" rtlCol="0" anchor="ctr"/>
          <a:lstStyle/>
          <a:p>
            <a:pPr marL="0" indent="0" algn="l">
              <a:buNone/>
            </a:pPr>
            <a:r>
              <a:rPr lang="en-US" sz="1400" b="1" dirty="0">
                <a:solidFill>
                  <a:schemeClr val="bg1"/>
                </a:solidFill>
              </a:rPr>
              <a:t>Classification and measurement controls</a:t>
            </a:r>
            <a:endParaRPr lang="en-US" sz="1400" b="1">
              <a:solidFill>
                <a:schemeClr val="bg1"/>
              </a:solidFill>
            </a:endParaRPr>
          </a:p>
        </p:txBody>
      </p:sp>
      <p:sp>
        <p:nvSpPr>
          <p:cNvPr id="100" name="Badge 01"/>
          <p:cNvSpPr/>
          <p:nvPr/>
        </p:nvSpPr>
        <p:spPr>
          <a:xfrm>
            <a:off x="852373" y="2531000"/>
            <a:ext cx="411480" cy="411480"/>
          </a:xfrm>
          <a:prstGeom prst="roundRect">
            <a:avLst>
              <a:gd name="adj" fmla="val 16667"/>
            </a:avLst>
          </a:prstGeom>
          <a:solidFill>
            <a:srgbClr val="88E3EB"/>
          </a:solidFill>
          <a:ln/>
        </p:spPr>
        <p:txBody>
          <a:bodyPr wrap="none" lIns="0" tIns="0" rIns="0" bIns="0" rtlCol="0" anchor="ctr"/>
          <a:lstStyle/>
          <a:p>
            <a:pPr marL="0" indent="0" algn="ctr">
              <a:buNone/>
            </a:pPr>
            <a:r>
              <a:rPr lang="en-US" sz="1200" b="1" dirty="0">
                <a:solidFill>
                  <a:srgbClr val="0F1A3C"/>
                </a:solidFill>
                <a:latin typeface="Calibri" pitchFamily="34" charset="0"/>
              </a:rPr>
              <a:t>01</a:t>
            </a:r>
          </a:p>
        </p:txBody>
      </p:sp>
      <p:sp>
        <p:nvSpPr>
          <p:cNvPr id="101" name="Desc 01"/>
          <p:cNvSpPr/>
          <p:nvPr/>
        </p:nvSpPr>
        <p:spPr>
          <a:xfrm>
            <a:off x="852373" y="3414920"/>
            <a:ext cx="2612487" cy="365760"/>
          </a:xfrm>
          <a:prstGeom prst="rect">
            <a:avLst/>
          </a:prstGeom>
          <a:noFill/>
          <a:ln/>
        </p:spPr>
        <p:txBody>
          <a:bodyPr wrap="square" lIns="0" tIns="0" rIns="0" bIns="0" rtlCol="0" anchor="t"/>
          <a:lstStyle/>
          <a:p>
            <a:pPr marL="0" indent="0" algn="l">
              <a:lnSpc>
                <a:spcPts val="1300"/>
              </a:lnSpc>
              <a:buNone/>
            </a:pPr>
            <a:r>
              <a:rPr lang="en-US" sz="1000">
                <a:solidFill>
                  <a:srgbClr val="B9C6E0"/>
                </a:solidFill>
                <a:latin typeface="Calibri" pitchFamily="34" charset="0"/>
              </a:rPr>
              <a:t>Multi-signature approval and wallet access governance</a:t>
            </a:r>
          </a:p>
        </p:txBody>
      </p:sp>
      <p:sp>
        <p:nvSpPr>
          <p:cNvPr id="102" name="Badge 02"/>
          <p:cNvSpPr/>
          <p:nvPr/>
        </p:nvSpPr>
        <p:spPr>
          <a:xfrm>
            <a:off x="4789451" y="2531000"/>
            <a:ext cx="411480" cy="411480"/>
          </a:xfrm>
          <a:prstGeom prst="roundRect">
            <a:avLst>
              <a:gd name="adj" fmla="val 16667"/>
            </a:avLst>
          </a:prstGeom>
          <a:solidFill>
            <a:srgbClr val="88E3EB"/>
          </a:solidFill>
          <a:ln/>
        </p:spPr>
        <p:txBody>
          <a:bodyPr wrap="none" lIns="0" tIns="0" rIns="0" bIns="0" rtlCol="0" anchor="ctr"/>
          <a:lstStyle/>
          <a:p>
            <a:pPr marL="0" indent="0" algn="ctr">
              <a:buNone/>
            </a:pPr>
            <a:r>
              <a:rPr lang="en-US" sz="1200" b="1">
                <a:solidFill>
                  <a:srgbClr val="0F1A3C"/>
                </a:solidFill>
                <a:latin typeface="Calibri" pitchFamily="34" charset="0"/>
              </a:rPr>
              <a:t>02</a:t>
            </a:r>
          </a:p>
        </p:txBody>
      </p:sp>
      <p:sp>
        <p:nvSpPr>
          <p:cNvPr id="103" name="Desc 02"/>
          <p:cNvSpPr/>
          <p:nvPr/>
        </p:nvSpPr>
        <p:spPr>
          <a:xfrm>
            <a:off x="4789451" y="3414920"/>
            <a:ext cx="2612487" cy="365760"/>
          </a:xfrm>
          <a:prstGeom prst="rect">
            <a:avLst/>
          </a:prstGeom>
          <a:noFill/>
          <a:ln/>
        </p:spPr>
        <p:txBody>
          <a:bodyPr wrap="square" lIns="0" tIns="0" rIns="0" bIns="0" rtlCol="0" anchor="t"/>
          <a:lstStyle/>
          <a:p>
            <a:pPr marL="0" indent="0" algn="l">
              <a:lnSpc>
                <a:spcPts val="1300"/>
              </a:lnSpc>
              <a:buNone/>
            </a:pPr>
            <a:r>
              <a:rPr lang="en-US" sz="1000">
                <a:solidFill>
                  <a:srgbClr val="B9C6E0"/>
                </a:solidFill>
                <a:latin typeface="Calibri" pitchFamily="34" charset="0"/>
              </a:rPr>
              <a:t>Continuous surveillance of on-chain activity and alerts</a:t>
            </a:r>
          </a:p>
        </p:txBody>
      </p:sp>
      <p:sp>
        <p:nvSpPr>
          <p:cNvPr id="104" name="Badge 03"/>
          <p:cNvSpPr/>
          <p:nvPr/>
        </p:nvSpPr>
        <p:spPr>
          <a:xfrm>
            <a:off x="8726530" y="2531000"/>
            <a:ext cx="411480" cy="411480"/>
          </a:xfrm>
          <a:prstGeom prst="roundRect">
            <a:avLst>
              <a:gd name="adj" fmla="val 16667"/>
            </a:avLst>
          </a:prstGeom>
          <a:solidFill>
            <a:srgbClr val="88E3EB"/>
          </a:solidFill>
          <a:ln/>
        </p:spPr>
        <p:txBody>
          <a:bodyPr wrap="none" lIns="0" tIns="0" rIns="0" bIns="0" rtlCol="0" anchor="ctr"/>
          <a:lstStyle/>
          <a:p>
            <a:pPr marL="0" indent="0" algn="ctr">
              <a:buNone/>
            </a:pPr>
            <a:r>
              <a:rPr lang="en-US" sz="1200" b="1">
                <a:solidFill>
                  <a:srgbClr val="0F1A3C"/>
                </a:solidFill>
                <a:latin typeface="Calibri" pitchFamily="34" charset="0"/>
              </a:rPr>
              <a:t>03</a:t>
            </a:r>
          </a:p>
        </p:txBody>
      </p:sp>
      <p:sp>
        <p:nvSpPr>
          <p:cNvPr id="105" name="Desc 03"/>
          <p:cNvSpPr/>
          <p:nvPr/>
        </p:nvSpPr>
        <p:spPr>
          <a:xfrm>
            <a:off x="8726530" y="3414920"/>
            <a:ext cx="2612487" cy="365760"/>
          </a:xfrm>
          <a:prstGeom prst="rect">
            <a:avLst/>
          </a:prstGeom>
          <a:noFill/>
          <a:ln/>
        </p:spPr>
        <p:txBody>
          <a:bodyPr wrap="square" lIns="0" tIns="0" rIns="0" bIns="0" rtlCol="0" anchor="t"/>
          <a:lstStyle/>
          <a:p>
            <a:pPr marL="0" indent="0" algn="l">
              <a:lnSpc>
                <a:spcPts val="1300"/>
              </a:lnSpc>
              <a:buNone/>
            </a:pPr>
            <a:r>
              <a:rPr lang="en-US" sz="1000">
                <a:solidFill>
                  <a:srgbClr val="B9C6E0"/>
                </a:solidFill>
                <a:latin typeface="Calibri" pitchFamily="34" charset="0"/>
              </a:rPr>
              <a:t>Complete and accurate capture of node and explorer data</a:t>
            </a:r>
          </a:p>
        </p:txBody>
      </p:sp>
      <p:sp>
        <p:nvSpPr>
          <p:cNvPr id="106" name="Badge 04"/>
          <p:cNvSpPr/>
          <p:nvPr/>
        </p:nvSpPr>
        <p:spPr>
          <a:xfrm>
            <a:off x="852373" y="4506000"/>
            <a:ext cx="411480" cy="411480"/>
          </a:xfrm>
          <a:prstGeom prst="roundRect">
            <a:avLst>
              <a:gd name="adj" fmla="val 16667"/>
            </a:avLst>
          </a:prstGeom>
          <a:solidFill>
            <a:srgbClr val="88E3EB"/>
          </a:solidFill>
          <a:ln/>
        </p:spPr>
        <p:txBody>
          <a:bodyPr wrap="none" lIns="0" tIns="0" rIns="0" bIns="0" rtlCol="0" anchor="ctr"/>
          <a:lstStyle/>
          <a:p>
            <a:pPr marL="0" indent="0" algn="ctr">
              <a:buNone/>
            </a:pPr>
            <a:r>
              <a:rPr lang="en-US" sz="1200" b="1">
                <a:solidFill>
                  <a:srgbClr val="0F1A3C"/>
                </a:solidFill>
                <a:latin typeface="Calibri" pitchFamily="34" charset="0"/>
              </a:rPr>
              <a:t>04</a:t>
            </a:r>
          </a:p>
        </p:txBody>
      </p:sp>
      <p:sp>
        <p:nvSpPr>
          <p:cNvPr id="107" name="Desc 04"/>
          <p:cNvSpPr/>
          <p:nvPr/>
        </p:nvSpPr>
        <p:spPr>
          <a:xfrm>
            <a:off x="852373" y="5389920"/>
            <a:ext cx="2612487" cy="365760"/>
          </a:xfrm>
          <a:prstGeom prst="rect">
            <a:avLst/>
          </a:prstGeom>
          <a:noFill/>
          <a:ln/>
        </p:spPr>
        <p:txBody>
          <a:bodyPr wrap="square" lIns="0" tIns="0" rIns="0" bIns="0" rtlCol="0" anchor="t"/>
          <a:lstStyle/>
          <a:p>
            <a:pPr marL="0" indent="0" algn="l">
              <a:lnSpc>
                <a:spcPts val="1300"/>
              </a:lnSpc>
              <a:buNone/>
            </a:pPr>
            <a:r>
              <a:rPr lang="en-US" sz="1000">
                <a:solidFill>
                  <a:srgbClr val="B9C6E0"/>
                </a:solidFill>
                <a:latin typeface="Calibri" pitchFamily="34" charset="0"/>
              </a:rPr>
              <a:t>Matching on-chain records to the general ledger</a:t>
            </a:r>
          </a:p>
        </p:txBody>
      </p:sp>
      <p:sp>
        <p:nvSpPr>
          <p:cNvPr id="108" name="Badge 05"/>
          <p:cNvSpPr/>
          <p:nvPr/>
        </p:nvSpPr>
        <p:spPr>
          <a:xfrm>
            <a:off x="4789451" y="4506000"/>
            <a:ext cx="411480" cy="411480"/>
          </a:xfrm>
          <a:prstGeom prst="roundRect">
            <a:avLst>
              <a:gd name="adj" fmla="val 16667"/>
            </a:avLst>
          </a:prstGeom>
          <a:solidFill>
            <a:srgbClr val="88E3EB"/>
          </a:solidFill>
          <a:ln/>
        </p:spPr>
        <p:txBody>
          <a:bodyPr wrap="none" lIns="0" tIns="0" rIns="0" bIns="0" rtlCol="0" anchor="ctr"/>
          <a:lstStyle/>
          <a:p>
            <a:pPr marL="0" indent="0" algn="ctr">
              <a:buNone/>
            </a:pPr>
            <a:r>
              <a:rPr lang="en-US" sz="1200" b="1">
                <a:solidFill>
                  <a:srgbClr val="0F1A3C"/>
                </a:solidFill>
                <a:latin typeface="Calibri" pitchFamily="34" charset="0"/>
              </a:rPr>
              <a:t>05</a:t>
            </a:r>
          </a:p>
        </p:txBody>
      </p:sp>
      <p:sp>
        <p:nvSpPr>
          <p:cNvPr id="109" name="Desc 05"/>
          <p:cNvSpPr/>
          <p:nvPr/>
        </p:nvSpPr>
        <p:spPr>
          <a:xfrm>
            <a:off x="4789451" y="5389920"/>
            <a:ext cx="2612487" cy="365760"/>
          </a:xfrm>
          <a:prstGeom prst="rect">
            <a:avLst/>
          </a:prstGeom>
          <a:noFill/>
          <a:ln/>
        </p:spPr>
        <p:txBody>
          <a:bodyPr wrap="square" lIns="0" tIns="0" rIns="0" bIns="0" rtlCol="0" anchor="t"/>
          <a:lstStyle/>
          <a:p>
            <a:pPr marL="0" indent="0" algn="l">
              <a:lnSpc>
                <a:spcPts val="1300"/>
              </a:lnSpc>
              <a:buNone/>
            </a:pPr>
            <a:r>
              <a:rPr lang="en-US" sz="1000">
                <a:solidFill>
                  <a:srgbClr val="B9C6E0"/>
                </a:solidFill>
                <a:latin typeface="Calibri" pitchFamily="34" charset="0"/>
              </a:rPr>
              <a:t>Transactions recorded in the correct reporting period</a:t>
            </a:r>
          </a:p>
        </p:txBody>
      </p:sp>
      <p:sp>
        <p:nvSpPr>
          <p:cNvPr id="110" name="Badge 06"/>
          <p:cNvSpPr/>
          <p:nvPr/>
        </p:nvSpPr>
        <p:spPr>
          <a:xfrm>
            <a:off x="8726530" y="4506000"/>
            <a:ext cx="411480" cy="411480"/>
          </a:xfrm>
          <a:prstGeom prst="roundRect">
            <a:avLst>
              <a:gd name="adj" fmla="val 16667"/>
            </a:avLst>
          </a:prstGeom>
          <a:solidFill>
            <a:srgbClr val="88E3EB"/>
          </a:solidFill>
          <a:ln/>
        </p:spPr>
        <p:txBody>
          <a:bodyPr wrap="none" lIns="0" tIns="0" rIns="0" bIns="0" rtlCol="0" anchor="ctr"/>
          <a:lstStyle/>
          <a:p>
            <a:pPr marL="0" indent="0" algn="ctr">
              <a:buNone/>
            </a:pPr>
            <a:r>
              <a:rPr lang="en-US" sz="1200" b="1">
                <a:solidFill>
                  <a:srgbClr val="0F1A3C"/>
                </a:solidFill>
                <a:latin typeface="Calibri" pitchFamily="34" charset="0"/>
              </a:rPr>
              <a:t>06</a:t>
            </a:r>
          </a:p>
        </p:txBody>
      </p:sp>
      <p:sp>
        <p:nvSpPr>
          <p:cNvPr id="111" name="Desc 06"/>
          <p:cNvSpPr/>
          <p:nvPr/>
        </p:nvSpPr>
        <p:spPr>
          <a:xfrm>
            <a:off x="8726530" y="5389920"/>
            <a:ext cx="2612487" cy="365760"/>
          </a:xfrm>
          <a:prstGeom prst="rect">
            <a:avLst/>
          </a:prstGeom>
          <a:noFill/>
          <a:ln/>
        </p:spPr>
        <p:txBody>
          <a:bodyPr wrap="square" lIns="0" tIns="0" rIns="0" bIns="0" rtlCol="0" anchor="t"/>
          <a:lstStyle/>
          <a:p>
            <a:pPr marL="0" indent="0" algn="l">
              <a:lnSpc>
                <a:spcPts val="1300"/>
              </a:lnSpc>
              <a:buNone/>
            </a:pPr>
            <a:r>
              <a:rPr lang="en-US" sz="1000">
                <a:solidFill>
                  <a:srgbClr val="B9C6E0"/>
                </a:solidFill>
                <a:latin typeface="Calibri" pitchFamily="34" charset="0"/>
              </a:rPr>
              <a:t>Correct asset classification and fair value inputs</a:t>
            </a:r>
          </a:p>
        </p:txBody>
      </p:sp>
      <p:sp>
        <p:nvSpPr>
          <p:cNvPr id="10" name="Text 10"/>
          <p:cNvSpPr/>
          <p:nvPr/>
        </p:nvSpPr>
        <p:spPr>
          <a:xfrm>
            <a:off x="566928" y="402336"/>
            <a:ext cx="9509760" cy="274320"/>
          </a:xfrm>
          <a:prstGeom prst="rect">
            <a:avLst/>
          </a:prstGeom>
          <a:noFill/>
          <a:ln/>
        </p:spPr>
        <p:txBody>
          <a:bodyPr wrap="square" lIns="0" tIns="0" rIns="0" bIns="0" rtlCol="0" anchor="t"/>
          <a:lstStyle/>
          <a:p>
            <a:pPr marL="0" indent="0" algn="l">
              <a:buNone/>
            </a:pPr>
            <a:r>
              <a:rPr lang="en-US" sz="1250" b="1" kern="0" spc="200" dirty="0">
                <a:solidFill>
                  <a:srgbClr val="88E3EB"/>
                </a:solidFill>
                <a:latin typeface="Calibri" pitchFamily="34" charset="0"/>
                <a:ea typeface="Calibri" pitchFamily="34" charset="-122"/>
                <a:cs typeface="Calibri" pitchFamily="34" charset="-120"/>
              </a:rPr>
              <a:t>OVERALL CONTROL ENVIRONMENT OF FIRM</a:t>
            </a:r>
          </a:p>
        </p:txBody>
      </p:sp>
      <p:sp>
        <p:nvSpPr>
          <p:cNvPr id="1010" name="Text 1010"/>
          <p:cNvSpPr/>
          <p:nvPr/>
        </p:nvSpPr>
        <p:spPr>
          <a:xfrm>
            <a:off x="566928" y="676656"/>
            <a:ext cx="9509760" cy="777240"/>
          </a:xfrm>
          <a:prstGeom prst="rect">
            <a:avLst/>
          </a:prstGeom>
          <a:noFill/>
          <a:ln/>
        </p:spPr>
        <p:txBody>
          <a:bodyPr wrap="square" lIns="0" tIns="0" rIns="0" bIns="0" rtlCol="0" anchor="t"/>
          <a:lstStyle/>
          <a:p>
            <a:pPr marL="0" indent="0" algn="l">
              <a:lnSpc>
                <a:spcPts val="3200"/>
              </a:lnSpc>
              <a:buNone/>
            </a:pPr>
            <a:r>
              <a:rPr lang="en-US" sz="2900" b="1" dirty="0">
                <a:solidFill>
                  <a:srgbClr val="FFFFFF"/>
                </a:solidFill>
                <a:latin typeface="Calibri" pitchFamily="34" charset="0"/>
                <a:ea typeface="Calibri" pitchFamily="34" charset="-122"/>
                <a:cs typeface="Calibri" pitchFamily="34" charset="-120"/>
              </a:rPr>
              <a:t>Assessing management’s Controls</a:t>
            </a:r>
          </a:p>
        </p:txBody>
      </p:sp>
      <p:sp>
        <p:nvSpPr>
          <p:cNvPr id="14" name="Text 3">
            <a:extLst>
              <a:ext uri="{FF2B5EF4-FFF2-40B4-BE49-F238E27FC236}">
                <a16:creationId xmlns:a16="http://schemas.microsoft.com/office/drawing/2014/main" id="{E824A170-0191-7597-EA58-9CD08BAF29C8}"/>
              </a:ext>
            </a:extLst>
          </p:cNvPr>
          <p:cNvSpPr/>
          <p:nvPr/>
        </p:nvSpPr>
        <p:spPr>
          <a:xfrm>
            <a:off x="567233" y="1619296"/>
            <a:ext cx="11057839" cy="914400"/>
          </a:xfrm>
          <a:prstGeom prst="rect">
            <a:avLst/>
          </a:prstGeom>
          <a:noFill/>
          <a:ln/>
        </p:spPr>
        <p:txBody>
          <a:bodyPr wrap="square" rtlCol="0" anchor="t"/>
          <a:lstStyle/>
          <a:p>
            <a:pPr marL="0" marR="0" lvl="0" indent="0" algn="l" defTabSz="914400" rtl="0" eaLnBrk="1" fontAlgn="auto" latinLnBrk="0" hangingPunct="1">
              <a:lnSpc>
                <a:spcPts val="2000"/>
              </a:lnSpc>
              <a:spcBef>
                <a:spcPts val="0"/>
              </a:spcBef>
              <a:spcAft>
                <a:spcPts val="0"/>
              </a:spcAft>
              <a:buClrTx/>
              <a:buSzTx/>
              <a:buFontTx/>
              <a:buNone/>
              <a:tabLst/>
              <a:defRPr/>
            </a:pPr>
            <a:r>
              <a:rPr kumimoji="0" lang="en-US" sz="1450" b="0" i="0" u="none" strike="noStrike" kern="1200" cap="none" spc="0" normalizeH="0" baseline="0" noProof="0" dirty="0">
                <a:ln>
                  <a:noFill/>
                </a:ln>
                <a:solidFill>
                  <a:srgbClr val="C7CEE8"/>
                </a:solidFill>
                <a:effectLst/>
                <a:uLnTx/>
                <a:uFillTx/>
                <a:latin typeface="Calibri" pitchFamily="34" charset="0"/>
                <a:ea typeface="Calibri" pitchFamily="34" charset="-122"/>
                <a:cs typeface="Calibri" pitchFamily="34" charset="-120"/>
              </a:rPr>
              <a:t>There could be many controls that management have in place. Key controls to consider are as follows (non exhaustive): </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4">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 4"/>
          <p:cNvSpPr/>
          <p:nvPr/>
        </p:nvSpPr>
        <p:spPr>
          <a:xfrm>
            <a:off x="566928" y="402336"/>
            <a:ext cx="9509760" cy="274320"/>
          </a:xfrm>
          <a:prstGeom prst="rect">
            <a:avLst/>
          </a:prstGeom>
          <a:noFill/>
          <a:ln/>
        </p:spPr>
        <p:txBody>
          <a:bodyPr wrap="square" lIns="0" tIns="0" rIns="0" bIns="0" rtlCol="0" anchor="t"/>
          <a:lstStyle/>
          <a:p>
            <a:pPr marL="0" indent="0" algn="l">
              <a:buNone/>
            </a:pPr>
            <a:r>
              <a:rPr lang="en-US" sz="1250" b="1" kern="0" spc="200" dirty="0">
                <a:solidFill>
                  <a:srgbClr val="88E3EB"/>
                </a:solidFill>
                <a:latin typeface="Calibri" pitchFamily="34" charset="0"/>
                <a:ea typeface="Calibri" pitchFamily="34" charset="-122"/>
                <a:cs typeface="Calibri" pitchFamily="34" charset="-120"/>
              </a:rPr>
              <a:t>CONSIDERATIONS RELATING TO AUDIT ASSERTIONS</a:t>
            </a:r>
          </a:p>
        </p:txBody>
      </p:sp>
      <p:sp>
        <p:nvSpPr>
          <p:cNvPr id="1004" name="Text 1004"/>
          <p:cNvSpPr/>
          <p:nvPr/>
        </p:nvSpPr>
        <p:spPr>
          <a:xfrm>
            <a:off x="566928" y="676656"/>
            <a:ext cx="9509760" cy="777240"/>
          </a:xfrm>
          <a:prstGeom prst="rect">
            <a:avLst/>
          </a:prstGeom>
          <a:noFill/>
          <a:ln/>
        </p:spPr>
        <p:txBody>
          <a:bodyPr wrap="square" lIns="0" tIns="0" rIns="0" bIns="0" rtlCol="0" anchor="t"/>
          <a:lstStyle/>
          <a:p>
            <a:pPr marL="0" indent="0" algn="l">
              <a:lnSpc>
                <a:spcPts val="3200"/>
              </a:lnSpc>
              <a:buNone/>
            </a:pPr>
            <a:r>
              <a:rPr lang="en-US" sz="2900" b="1" dirty="0">
                <a:solidFill>
                  <a:srgbClr val="FFFFFF"/>
                </a:solidFill>
                <a:latin typeface="Calibri" pitchFamily="34" charset="0"/>
                <a:ea typeface="Calibri" pitchFamily="34" charset="-122"/>
                <a:cs typeface="Calibri" pitchFamily="34" charset="-120"/>
              </a:rPr>
              <a:t>Ownership, Control &amp; Custody</a:t>
            </a:r>
          </a:p>
        </p:txBody>
      </p:sp>
      <p:sp>
        <p:nvSpPr>
          <p:cNvPr id="5" name="Shape 2"/>
          <p:cNvSpPr/>
          <p:nvPr/>
        </p:nvSpPr>
        <p:spPr>
          <a:xfrm>
            <a:off x="566928" y="1481328"/>
            <a:ext cx="3108960" cy="0"/>
          </a:xfrm>
          <a:prstGeom prst="line">
            <a:avLst/>
          </a:prstGeom>
          <a:noFill/>
          <a:ln w="28575">
            <a:solidFill>
              <a:srgbClr val="88E3EB"/>
            </a:solidFill>
            <a:prstDash val="solid"/>
          </a:ln>
        </p:spPr>
        <p:txBody>
          <a:bodyPr/>
          <a:lstStyle/>
          <a:p>
            <a:endParaRPr lang="en-GB"/>
          </a:p>
        </p:txBody>
      </p:sp>
      <p:sp>
        <p:nvSpPr>
          <p:cNvPr id="6" name="Text 3"/>
          <p:cNvSpPr/>
          <p:nvPr/>
        </p:nvSpPr>
        <p:spPr>
          <a:xfrm>
            <a:off x="566927" y="1645922"/>
            <a:ext cx="10438923" cy="1280160"/>
          </a:xfrm>
          <a:prstGeom prst="rect">
            <a:avLst/>
          </a:prstGeom>
          <a:noFill/>
          <a:ln/>
        </p:spPr>
        <p:txBody>
          <a:bodyPr wrap="square" rtlCol="0" anchor="t"/>
          <a:lstStyle/>
          <a:p>
            <a:pPr marL="0" indent="0" algn="l">
              <a:lnSpc>
                <a:spcPts val="2400"/>
              </a:lnSpc>
              <a:buNone/>
            </a:pPr>
            <a:r>
              <a:rPr lang="en-US" sz="1700" b="1" dirty="0">
                <a:solidFill>
                  <a:srgbClr val="88E3EB"/>
                </a:solidFill>
                <a:latin typeface="Calibri" pitchFamily="34" charset="0"/>
                <a:ea typeface="Calibri" pitchFamily="34" charset="-122"/>
                <a:cs typeface="Calibri" pitchFamily="34" charset="-120"/>
              </a:rPr>
              <a:t>Risk: </a:t>
            </a:r>
            <a:r>
              <a:rPr lang="en-US" sz="1700" dirty="0">
                <a:solidFill>
                  <a:srgbClr val="88E3EB"/>
                </a:solidFill>
                <a:latin typeface="Calibri" pitchFamily="34" charset="0"/>
                <a:ea typeface="Calibri" pitchFamily="34" charset="-122"/>
                <a:cs typeface="Calibri" pitchFamily="34" charset="-120"/>
              </a:rPr>
              <a:t>Pseudo-anonymity means that obtaining sufficient, appropriate evidence relating to sole ownership can be one of the most challenging aspect of an audit.</a:t>
            </a:r>
            <a:endParaRPr lang="en-US" sz="1600" dirty="0">
              <a:solidFill>
                <a:srgbClr val="C7CEE8"/>
              </a:solidFill>
              <a:latin typeface="Calibri" pitchFamily="34" charset="0"/>
              <a:ea typeface="Calibri" pitchFamily="34" charset="-122"/>
              <a:cs typeface="Calibri" pitchFamily="34" charset="-120"/>
            </a:endParaRPr>
          </a:p>
          <a:p>
            <a:pPr marL="0" indent="0" algn="l">
              <a:lnSpc>
                <a:spcPts val="2400"/>
              </a:lnSpc>
              <a:buNone/>
            </a:pPr>
            <a:endParaRPr lang="en-US" sz="1700" dirty="0"/>
          </a:p>
        </p:txBody>
      </p:sp>
      <p:sp>
        <p:nvSpPr>
          <p:cNvPr id="7" name="Text 4"/>
          <p:cNvSpPr/>
          <p:nvPr/>
        </p:nvSpPr>
        <p:spPr>
          <a:xfrm>
            <a:off x="566928" y="3429000"/>
            <a:ext cx="5943600" cy="1463040"/>
          </a:xfrm>
          <a:prstGeom prst="rect">
            <a:avLst/>
          </a:prstGeom>
          <a:noFill/>
          <a:ln/>
        </p:spPr>
        <p:txBody>
          <a:bodyPr wrap="square" rtlCol="0" anchor="t"/>
          <a:lstStyle/>
          <a:p>
            <a:pPr marL="0" indent="0" algn="l">
              <a:lnSpc>
                <a:spcPts val="2000"/>
              </a:lnSpc>
              <a:buNone/>
            </a:pPr>
            <a:endParaRPr lang="en-US" sz="1400" dirty="0"/>
          </a:p>
        </p:txBody>
      </p:sp>
      <p:sp>
        <p:nvSpPr>
          <p:cNvPr id="17" name="Shape 3">
            <a:extLst>
              <a:ext uri="{FF2B5EF4-FFF2-40B4-BE49-F238E27FC236}">
                <a16:creationId xmlns:a16="http://schemas.microsoft.com/office/drawing/2014/main" id="{CA38D898-9621-F051-8AE5-48CCEA92B93B}"/>
              </a:ext>
            </a:extLst>
          </p:cNvPr>
          <p:cNvSpPr/>
          <p:nvPr/>
        </p:nvSpPr>
        <p:spPr>
          <a:xfrm>
            <a:off x="566927" y="2529017"/>
            <a:ext cx="4908455" cy="3246120"/>
          </a:xfrm>
          <a:prstGeom prst="roundRect">
            <a:avLst>
              <a:gd name="adj" fmla="val 2685"/>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13" name="Text 3">
            <a:extLst>
              <a:ext uri="{FF2B5EF4-FFF2-40B4-BE49-F238E27FC236}">
                <a16:creationId xmlns:a16="http://schemas.microsoft.com/office/drawing/2014/main" id="{E20B59F5-0ACB-771D-90BB-99B1D6B46D5D}"/>
              </a:ext>
            </a:extLst>
          </p:cNvPr>
          <p:cNvSpPr/>
          <p:nvPr/>
        </p:nvSpPr>
        <p:spPr>
          <a:xfrm>
            <a:off x="681939" y="2529017"/>
            <a:ext cx="4038125" cy="1280160"/>
          </a:xfrm>
          <a:prstGeom prst="rect">
            <a:avLst/>
          </a:prstGeom>
          <a:noFill/>
          <a:ln/>
        </p:spPr>
        <p:txBody>
          <a:bodyPr wrap="square" rtlCol="0" anchor="t"/>
          <a:lstStyle/>
          <a:p>
            <a:pPr marL="0" indent="0" algn="l">
              <a:lnSpc>
                <a:spcPts val="2400"/>
              </a:lnSpc>
              <a:buNone/>
            </a:pPr>
            <a:r>
              <a:rPr lang="en-US" sz="1700" b="1" dirty="0">
                <a:solidFill>
                  <a:srgbClr val="88E3EB"/>
                </a:solidFill>
                <a:latin typeface="Calibri" pitchFamily="34" charset="0"/>
                <a:ea typeface="Calibri" pitchFamily="34" charset="-122"/>
                <a:cs typeface="Calibri" pitchFamily="34" charset="-120"/>
              </a:rPr>
              <a:t>Custody</a:t>
            </a:r>
          </a:p>
          <a:p>
            <a:pPr marL="285750" indent="-285750" algn="l">
              <a:lnSpc>
                <a:spcPts val="2400"/>
              </a:lnSpc>
              <a:buFont typeface="Arial" panose="020B0604020202020204" pitchFamily="34" charset="0"/>
              <a:buChar char="•"/>
            </a:pPr>
            <a:endParaRPr lang="en-US" sz="1700" dirty="0">
              <a:solidFill>
                <a:srgbClr val="88E3EB"/>
              </a:solidFill>
              <a:latin typeface="Calibri" pitchFamily="34" charset="0"/>
              <a:ea typeface="Calibri" pitchFamily="34" charset="-122"/>
              <a:cs typeface="Calibri" pitchFamily="34" charset="-120"/>
            </a:endParaRPr>
          </a:p>
          <a:p>
            <a:pPr marL="285750" indent="-285750" algn="l">
              <a:lnSpc>
                <a:spcPts val="2400"/>
              </a:lnSpc>
              <a:buFont typeface="Arial" panose="020B0604020202020204" pitchFamily="34" charset="0"/>
              <a:buChar char="•"/>
            </a:pPr>
            <a:r>
              <a:rPr lang="en-US" sz="1700" dirty="0">
                <a:solidFill>
                  <a:srgbClr val="88E3EB"/>
                </a:solidFill>
                <a:latin typeface="Calibri" pitchFamily="34" charset="0"/>
                <a:ea typeface="Calibri" pitchFamily="34" charset="-122"/>
                <a:cs typeface="Calibri" pitchFamily="34" charset="-120"/>
              </a:rPr>
              <a:t>Self-custody: Hot/cold/hardware</a:t>
            </a:r>
          </a:p>
          <a:p>
            <a:pPr marL="285750" indent="-285750" algn="l">
              <a:lnSpc>
                <a:spcPts val="2400"/>
              </a:lnSpc>
              <a:buFont typeface="Arial" panose="020B0604020202020204" pitchFamily="34" charset="0"/>
              <a:buChar char="•"/>
            </a:pPr>
            <a:r>
              <a:rPr lang="en-US" sz="1700" dirty="0" err="1">
                <a:solidFill>
                  <a:srgbClr val="88E3EB"/>
                </a:solidFill>
                <a:latin typeface="Calibri" pitchFamily="34" charset="0"/>
                <a:ea typeface="Calibri" pitchFamily="34" charset="-122"/>
                <a:cs typeface="Calibri" pitchFamily="34" charset="-120"/>
              </a:rPr>
              <a:t>Multisig</a:t>
            </a:r>
            <a:r>
              <a:rPr lang="en-US" sz="1700" dirty="0">
                <a:solidFill>
                  <a:srgbClr val="88E3EB"/>
                </a:solidFill>
                <a:latin typeface="Calibri" pitchFamily="34" charset="0"/>
                <a:ea typeface="Calibri" pitchFamily="34" charset="-122"/>
                <a:cs typeface="Calibri" pitchFamily="34" charset="-120"/>
              </a:rPr>
              <a:t> &amp; MPC: Threshold signing</a:t>
            </a:r>
          </a:p>
          <a:p>
            <a:pPr marL="285750" indent="-285750" algn="l">
              <a:lnSpc>
                <a:spcPts val="2400"/>
              </a:lnSpc>
              <a:buFont typeface="Arial" panose="020B0604020202020204" pitchFamily="34" charset="0"/>
              <a:buChar char="•"/>
            </a:pPr>
            <a:r>
              <a:rPr lang="en-US" sz="1700" dirty="0">
                <a:solidFill>
                  <a:srgbClr val="88E3EB"/>
                </a:solidFill>
                <a:latin typeface="Calibri" pitchFamily="34" charset="0"/>
                <a:ea typeface="Calibri" pitchFamily="34" charset="-122"/>
                <a:cs typeface="Calibri" pitchFamily="34" charset="-120"/>
              </a:rPr>
              <a:t>Third-party custodian: Custodian controls </a:t>
            </a:r>
          </a:p>
          <a:p>
            <a:pPr marL="285750" indent="-285750" algn="l">
              <a:lnSpc>
                <a:spcPts val="2400"/>
              </a:lnSpc>
              <a:buFont typeface="Arial" panose="020B0604020202020204" pitchFamily="34" charset="0"/>
              <a:buChar char="•"/>
            </a:pPr>
            <a:r>
              <a:rPr lang="en-US" sz="1700" dirty="0">
                <a:solidFill>
                  <a:srgbClr val="88E3EB"/>
                </a:solidFill>
                <a:latin typeface="Calibri" pitchFamily="34" charset="0"/>
                <a:ea typeface="Calibri" pitchFamily="34" charset="-122"/>
                <a:cs typeface="Calibri" pitchFamily="34" charset="-120"/>
              </a:rPr>
              <a:t>Segregated &amp; commingled: Traceability</a:t>
            </a:r>
          </a:p>
          <a:p>
            <a:pPr marL="0" indent="0" algn="l">
              <a:lnSpc>
                <a:spcPts val="2400"/>
              </a:lnSpc>
              <a:buNone/>
            </a:pPr>
            <a:endParaRPr lang="en-US" sz="1600" dirty="0">
              <a:solidFill>
                <a:srgbClr val="C7CEE8"/>
              </a:solidFill>
              <a:latin typeface="Calibri" pitchFamily="34" charset="0"/>
              <a:ea typeface="Calibri" pitchFamily="34" charset="-122"/>
              <a:cs typeface="Calibri" pitchFamily="34" charset="-120"/>
            </a:endParaRPr>
          </a:p>
          <a:p>
            <a:pPr marL="0" indent="0" algn="l">
              <a:lnSpc>
                <a:spcPts val="2400"/>
              </a:lnSpc>
              <a:buNone/>
            </a:pPr>
            <a:endParaRPr lang="en-US" sz="1700" dirty="0"/>
          </a:p>
        </p:txBody>
      </p:sp>
      <p:sp>
        <p:nvSpPr>
          <p:cNvPr id="19" name="Shape 3">
            <a:extLst>
              <a:ext uri="{FF2B5EF4-FFF2-40B4-BE49-F238E27FC236}">
                <a16:creationId xmlns:a16="http://schemas.microsoft.com/office/drawing/2014/main" id="{77B2B246-A45D-DA56-D3D6-A4A3691FD759}"/>
              </a:ext>
            </a:extLst>
          </p:cNvPr>
          <p:cNvSpPr/>
          <p:nvPr/>
        </p:nvSpPr>
        <p:spPr>
          <a:xfrm>
            <a:off x="6408401" y="2537460"/>
            <a:ext cx="4908455" cy="3246120"/>
          </a:xfrm>
          <a:prstGeom prst="roundRect">
            <a:avLst>
              <a:gd name="adj" fmla="val 2685"/>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15" name="Text 3">
            <a:extLst>
              <a:ext uri="{FF2B5EF4-FFF2-40B4-BE49-F238E27FC236}">
                <a16:creationId xmlns:a16="http://schemas.microsoft.com/office/drawing/2014/main" id="{6ACA71BC-3801-C4DF-5B67-553AA4B20E0E}"/>
              </a:ext>
            </a:extLst>
          </p:cNvPr>
          <p:cNvSpPr/>
          <p:nvPr/>
        </p:nvSpPr>
        <p:spPr>
          <a:xfrm>
            <a:off x="6510528" y="2537460"/>
            <a:ext cx="4038125" cy="1280160"/>
          </a:xfrm>
          <a:prstGeom prst="rect">
            <a:avLst/>
          </a:prstGeom>
          <a:noFill/>
          <a:ln/>
        </p:spPr>
        <p:txBody>
          <a:bodyPr wrap="square" rtlCol="0" anchor="t"/>
          <a:lstStyle/>
          <a:p>
            <a:pPr marL="0" indent="0" algn="l">
              <a:lnSpc>
                <a:spcPts val="2400"/>
              </a:lnSpc>
              <a:buNone/>
            </a:pPr>
            <a:r>
              <a:rPr lang="en-US" sz="1700" b="1" dirty="0">
                <a:solidFill>
                  <a:srgbClr val="88E3EB"/>
                </a:solidFill>
                <a:latin typeface="Calibri" pitchFamily="34" charset="0"/>
                <a:ea typeface="Calibri" pitchFamily="34" charset="-122"/>
                <a:cs typeface="Calibri" pitchFamily="34" charset="-120"/>
              </a:rPr>
              <a:t>Controls</a:t>
            </a:r>
          </a:p>
          <a:p>
            <a:pPr marL="285750" indent="-285750">
              <a:lnSpc>
                <a:spcPts val="2400"/>
              </a:lnSpc>
              <a:buFont typeface="Arial" panose="020B0604020202020204" pitchFamily="34" charset="0"/>
              <a:buChar char="•"/>
            </a:pPr>
            <a:endParaRPr lang="en-GB" sz="1700" dirty="0">
              <a:solidFill>
                <a:schemeClr val="accent1">
                  <a:lumMod val="40000"/>
                  <a:lumOff val="60000"/>
                </a:schemeClr>
              </a:solidFill>
            </a:endParaRPr>
          </a:p>
          <a:p>
            <a:pPr marL="285750" indent="-285750">
              <a:lnSpc>
                <a:spcPts val="2400"/>
              </a:lnSpc>
              <a:buFont typeface="Arial" panose="020B0604020202020204" pitchFamily="34" charset="0"/>
              <a:buChar char="•"/>
            </a:pPr>
            <a:r>
              <a:rPr lang="en-GB" sz="1700" dirty="0">
                <a:solidFill>
                  <a:schemeClr val="accent1">
                    <a:lumMod val="40000"/>
                    <a:lumOff val="60000"/>
                  </a:schemeClr>
                </a:solidFill>
              </a:rPr>
              <a:t>Wallet and key generation</a:t>
            </a:r>
          </a:p>
          <a:p>
            <a:pPr marL="285750" indent="-285750">
              <a:lnSpc>
                <a:spcPts val="2400"/>
              </a:lnSpc>
              <a:buFont typeface="Arial" panose="020B0604020202020204" pitchFamily="34" charset="0"/>
              <a:buChar char="•"/>
            </a:pPr>
            <a:r>
              <a:rPr lang="en-GB" sz="1700" dirty="0">
                <a:solidFill>
                  <a:schemeClr val="accent1">
                    <a:lumMod val="40000"/>
                    <a:lumOff val="60000"/>
                  </a:schemeClr>
                </a:solidFill>
              </a:rPr>
              <a:t>Private key management</a:t>
            </a:r>
          </a:p>
          <a:p>
            <a:pPr marL="285750" indent="-285750">
              <a:lnSpc>
                <a:spcPts val="2400"/>
              </a:lnSpc>
              <a:buFont typeface="Arial" panose="020B0604020202020204" pitchFamily="34" charset="0"/>
              <a:buChar char="•"/>
            </a:pPr>
            <a:r>
              <a:rPr lang="en-GB" sz="1700" dirty="0">
                <a:solidFill>
                  <a:schemeClr val="accent1">
                    <a:lumMod val="40000"/>
                    <a:lumOff val="60000"/>
                  </a:schemeClr>
                </a:solidFill>
              </a:rPr>
              <a:t>Transaction authorisation</a:t>
            </a:r>
          </a:p>
          <a:p>
            <a:pPr marL="285750" indent="-285750">
              <a:lnSpc>
                <a:spcPts val="2400"/>
              </a:lnSpc>
              <a:buFont typeface="Arial" panose="020B0604020202020204" pitchFamily="34" charset="0"/>
              <a:buChar char="•"/>
            </a:pPr>
            <a:r>
              <a:rPr lang="en-GB" sz="1700" dirty="0">
                <a:solidFill>
                  <a:schemeClr val="accent1">
                    <a:lumMod val="40000"/>
                    <a:lumOff val="60000"/>
                  </a:schemeClr>
                </a:solidFill>
                <a:ea typeface="Calibri" pitchFamily="34" charset="-122"/>
                <a:cs typeface="Calibri" pitchFamily="34" charset="-120"/>
              </a:rPr>
              <a:t>Reconciliation and monitoring</a:t>
            </a:r>
          </a:p>
          <a:p>
            <a:pPr marL="285750" indent="-285750">
              <a:lnSpc>
                <a:spcPts val="2400"/>
              </a:lnSpc>
              <a:buFont typeface="Arial" panose="020B0604020202020204" pitchFamily="34" charset="0"/>
              <a:buChar char="•"/>
            </a:pPr>
            <a:r>
              <a:rPr lang="en-GB" sz="1700" dirty="0">
                <a:solidFill>
                  <a:schemeClr val="accent1">
                    <a:lumMod val="40000"/>
                    <a:lumOff val="60000"/>
                  </a:schemeClr>
                </a:solidFill>
                <a:ea typeface="Calibri" pitchFamily="34" charset="-122"/>
                <a:cs typeface="Calibri" pitchFamily="34" charset="-120"/>
              </a:rPr>
              <a:t>Custodian controls</a:t>
            </a:r>
          </a:p>
          <a:p>
            <a:pPr marL="285750" indent="-285750">
              <a:lnSpc>
                <a:spcPts val="2400"/>
              </a:lnSpc>
              <a:buFont typeface="Arial" panose="020B0604020202020204" pitchFamily="34" charset="0"/>
              <a:buChar char="•"/>
            </a:pPr>
            <a:r>
              <a:rPr lang="en-GB" sz="1700" dirty="0">
                <a:solidFill>
                  <a:schemeClr val="accent1">
                    <a:lumMod val="40000"/>
                    <a:lumOff val="60000"/>
                  </a:schemeClr>
                </a:solidFill>
                <a:ea typeface="Calibri" pitchFamily="34" charset="-122"/>
                <a:cs typeface="Calibri" pitchFamily="34" charset="-120"/>
              </a:rPr>
              <a:t>Alternative validation</a:t>
            </a:r>
          </a:p>
          <a:p>
            <a:pPr marL="285750" indent="-285750">
              <a:lnSpc>
                <a:spcPts val="2400"/>
              </a:lnSpc>
              <a:buFont typeface="Arial" panose="020B0604020202020204" pitchFamily="34" charset="0"/>
              <a:buChar char="•"/>
            </a:pPr>
            <a:endParaRPr lang="en-US" sz="1700" dirty="0">
              <a:solidFill>
                <a:srgbClr val="C7CEE8"/>
              </a:solidFill>
              <a:ea typeface="Calibri" pitchFamily="34" charset="-122"/>
              <a:cs typeface="Calibri" pitchFamily="34" charset="-120"/>
            </a:endParaRPr>
          </a:p>
          <a:p>
            <a:pPr marL="0" indent="0" algn="l">
              <a:lnSpc>
                <a:spcPts val="2400"/>
              </a:lnSpc>
              <a:buNone/>
            </a:pPr>
            <a:endParaRPr lang="en-US" sz="17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Shape 2"/>
          <p:cNvSpPr/>
          <p:nvPr/>
        </p:nvSpPr>
        <p:spPr>
          <a:xfrm>
            <a:off x="566928" y="1481328"/>
            <a:ext cx="3108960" cy="0"/>
          </a:xfrm>
          <a:prstGeom prst="line">
            <a:avLst/>
          </a:prstGeom>
          <a:noFill/>
          <a:ln w="28575">
            <a:solidFill>
              <a:srgbClr val="88E3EB"/>
            </a:solidFill>
            <a:prstDash val="solid"/>
          </a:ln>
        </p:spPr>
        <p:txBody>
          <a:bodyPr/>
          <a:lstStyle/>
          <a:p>
            <a:endParaRPr lang="en-GB"/>
          </a:p>
        </p:txBody>
      </p:sp>
      <p:sp>
        <p:nvSpPr>
          <p:cNvPr id="6" name="Shape 3"/>
          <p:cNvSpPr/>
          <p:nvPr/>
        </p:nvSpPr>
        <p:spPr>
          <a:xfrm>
            <a:off x="687324" y="2468880"/>
            <a:ext cx="1856232" cy="1143000"/>
          </a:xfrm>
          <a:prstGeom prst="roundRect">
            <a:avLst>
              <a:gd name="adj" fmla="val 6400"/>
            </a:avLst>
          </a:prstGeom>
          <a:solidFill>
            <a:srgbClr val="2C376A"/>
          </a:solidFill>
          <a:ln/>
          <a:effectLst>
            <a:outerShdw blurRad="101600" dist="38100" dir="5400000" algn="bl" rotWithShape="0">
              <a:srgbClr val="0A0C24">
                <a:alpha val="50000"/>
              </a:srgbClr>
            </a:outerShdw>
          </a:effectLst>
        </p:spPr>
        <p:txBody>
          <a:bodyPr/>
          <a:lstStyle/>
          <a:p>
            <a:endParaRPr lang="en-GB"/>
          </a:p>
        </p:txBody>
      </p:sp>
      <p:sp>
        <p:nvSpPr>
          <p:cNvPr id="7" name="Text 4"/>
          <p:cNvSpPr/>
          <p:nvPr/>
        </p:nvSpPr>
        <p:spPr>
          <a:xfrm>
            <a:off x="733044" y="2468880"/>
            <a:ext cx="1764792" cy="1143000"/>
          </a:xfrm>
          <a:prstGeom prst="rect">
            <a:avLst/>
          </a:prstGeom>
          <a:noFill/>
          <a:ln/>
        </p:spPr>
        <p:txBody>
          <a:bodyPr wrap="square" lIns="0" tIns="0" rIns="0" bIns="0" rtlCol="0" anchor="ctr"/>
          <a:lstStyle/>
          <a:p>
            <a:pPr marL="0" indent="0" algn="ctr">
              <a:lnSpc>
                <a:spcPts val="1600"/>
              </a:lnSpc>
              <a:buNone/>
            </a:pPr>
            <a:r>
              <a:rPr lang="en-US" sz="1350" b="1" dirty="0">
                <a:solidFill>
                  <a:srgbClr val="88E3EB"/>
                </a:solidFill>
                <a:latin typeface="Calibri" pitchFamily="34" charset="0"/>
                <a:ea typeface="Calibri" pitchFamily="34" charset="-122"/>
                <a:cs typeface="Calibri" pitchFamily="34" charset="-120"/>
              </a:rPr>
              <a:t>Blockchain</a:t>
            </a:r>
            <a:endParaRPr lang="en-US" sz="1350" dirty="0"/>
          </a:p>
        </p:txBody>
      </p:sp>
      <p:sp>
        <p:nvSpPr>
          <p:cNvPr id="8" name="Shape 5"/>
          <p:cNvSpPr/>
          <p:nvPr/>
        </p:nvSpPr>
        <p:spPr>
          <a:xfrm>
            <a:off x="2589276" y="2894076"/>
            <a:ext cx="292608" cy="292608"/>
          </a:xfrm>
          <a:prstGeom prst="chevron">
            <a:avLst/>
          </a:prstGeom>
          <a:solidFill>
            <a:srgbClr val="88E3EB"/>
          </a:solidFill>
          <a:ln/>
        </p:spPr>
        <p:txBody>
          <a:bodyPr/>
          <a:lstStyle/>
          <a:p>
            <a:endParaRPr lang="en-GB"/>
          </a:p>
        </p:txBody>
      </p:sp>
      <p:sp>
        <p:nvSpPr>
          <p:cNvPr id="9" name="Shape 6"/>
          <p:cNvSpPr/>
          <p:nvPr/>
        </p:nvSpPr>
        <p:spPr>
          <a:xfrm>
            <a:off x="2927604" y="2468880"/>
            <a:ext cx="1856232" cy="1143000"/>
          </a:xfrm>
          <a:prstGeom prst="roundRect">
            <a:avLst>
              <a:gd name="adj" fmla="val 6400"/>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10" name="Text 7"/>
          <p:cNvSpPr/>
          <p:nvPr/>
        </p:nvSpPr>
        <p:spPr>
          <a:xfrm>
            <a:off x="2973324" y="2468880"/>
            <a:ext cx="1764792" cy="1143000"/>
          </a:xfrm>
          <a:prstGeom prst="rect">
            <a:avLst/>
          </a:prstGeom>
          <a:noFill/>
          <a:ln/>
        </p:spPr>
        <p:txBody>
          <a:bodyPr wrap="square" lIns="0" tIns="0" rIns="0" bIns="0" rtlCol="0" anchor="ctr"/>
          <a:lstStyle/>
          <a:p>
            <a:pPr marL="0" indent="0" algn="ctr">
              <a:lnSpc>
                <a:spcPts val="1600"/>
              </a:lnSpc>
              <a:buNone/>
            </a:pPr>
            <a:r>
              <a:rPr lang="en-US" sz="1350" b="1" dirty="0">
                <a:solidFill>
                  <a:srgbClr val="FFFFFF"/>
                </a:solidFill>
                <a:latin typeface="Calibri" pitchFamily="34" charset="0"/>
                <a:ea typeface="Calibri" pitchFamily="34" charset="-122"/>
                <a:cs typeface="Calibri" pitchFamily="34" charset="-120"/>
              </a:rPr>
              <a:t>Extraction tool /</a:t>
            </a:r>
            <a:endParaRPr lang="en-US" sz="1350" dirty="0"/>
          </a:p>
          <a:p>
            <a:pPr marL="0" indent="0" algn="ctr">
              <a:lnSpc>
                <a:spcPts val="1600"/>
              </a:lnSpc>
              <a:buNone/>
            </a:pPr>
            <a:r>
              <a:rPr lang="en-US" sz="1350" b="1" dirty="0">
                <a:solidFill>
                  <a:srgbClr val="FFFFFF"/>
                </a:solidFill>
                <a:latin typeface="Calibri" pitchFamily="34" charset="0"/>
                <a:ea typeface="Calibri" pitchFamily="34" charset="-122"/>
                <a:cs typeface="Calibri" pitchFamily="34" charset="-120"/>
              </a:rPr>
              <a:t>block explorer</a:t>
            </a:r>
            <a:endParaRPr lang="en-US" sz="1350" dirty="0"/>
          </a:p>
        </p:txBody>
      </p:sp>
      <p:sp>
        <p:nvSpPr>
          <p:cNvPr id="11" name="Shape 8"/>
          <p:cNvSpPr/>
          <p:nvPr/>
        </p:nvSpPr>
        <p:spPr>
          <a:xfrm>
            <a:off x="4829556" y="2894076"/>
            <a:ext cx="292608" cy="292608"/>
          </a:xfrm>
          <a:prstGeom prst="chevron">
            <a:avLst/>
          </a:prstGeom>
          <a:solidFill>
            <a:srgbClr val="88E3EB"/>
          </a:solidFill>
          <a:ln/>
        </p:spPr>
        <p:txBody>
          <a:bodyPr/>
          <a:lstStyle/>
          <a:p>
            <a:endParaRPr lang="en-GB"/>
          </a:p>
        </p:txBody>
      </p:sp>
      <p:sp>
        <p:nvSpPr>
          <p:cNvPr id="12" name="Shape 9"/>
          <p:cNvSpPr/>
          <p:nvPr/>
        </p:nvSpPr>
        <p:spPr>
          <a:xfrm>
            <a:off x="5167884" y="2468880"/>
            <a:ext cx="1856232" cy="1143000"/>
          </a:xfrm>
          <a:prstGeom prst="roundRect">
            <a:avLst>
              <a:gd name="adj" fmla="val 6400"/>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13" name="Text 10"/>
          <p:cNvSpPr/>
          <p:nvPr/>
        </p:nvSpPr>
        <p:spPr>
          <a:xfrm>
            <a:off x="5213604" y="2468880"/>
            <a:ext cx="1764792" cy="1143000"/>
          </a:xfrm>
          <a:prstGeom prst="rect">
            <a:avLst/>
          </a:prstGeom>
          <a:noFill/>
          <a:ln/>
        </p:spPr>
        <p:txBody>
          <a:bodyPr wrap="square" lIns="0" tIns="0" rIns="0" bIns="0" rtlCol="0" anchor="ctr"/>
          <a:lstStyle/>
          <a:p>
            <a:pPr marL="0" indent="0" algn="ctr">
              <a:lnSpc>
                <a:spcPts val="1600"/>
              </a:lnSpc>
              <a:buNone/>
            </a:pPr>
            <a:r>
              <a:rPr lang="en-US" sz="1350" b="1" dirty="0">
                <a:solidFill>
                  <a:srgbClr val="FFFFFF"/>
                </a:solidFill>
                <a:latin typeface="Calibri" pitchFamily="34" charset="0"/>
                <a:ea typeface="Calibri" pitchFamily="34" charset="-122"/>
                <a:cs typeface="Calibri" pitchFamily="34" charset="-120"/>
              </a:rPr>
              <a:t>Sub-ledger</a:t>
            </a:r>
            <a:endParaRPr lang="en-US" sz="1350" dirty="0"/>
          </a:p>
        </p:txBody>
      </p:sp>
      <p:sp>
        <p:nvSpPr>
          <p:cNvPr id="14" name="Shape 11"/>
          <p:cNvSpPr/>
          <p:nvPr/>
        </p:nvSpPr>
        <p:spPr>
          <a:xfrm>
            <a:off x="7069836" y="2894076"/>
            <a:ext cx="292608" cy="292608"/>
          </a:xfrm>
          <a:prstGeom prst="chevron">
            <a:avLst/>
          </a:prstGeom>
          <a:solidFill>
            <a:srgbClr val="88E3EB"/>
          </a:solidFill>
          <a:ln/>
        </p:spPr>
        <p:txBody>
          <a:bodyPr/>
          <a:lstStyle/>
          <a:p>
            <a:endParaRPr lang="en-GB"/>
          </a:p>
        </p:txBody>
      </p:sp>
      <p:sp>
        <p:nvSpPr>
          <p:cNvPr id="15" name="Shape 12"/>
          <p:cNvSpPr/>
          <p:nvPr/>
        </p:nvSpPr>
        <p:spPr>
          <a:xfrm>
            <a:off x="7408164" y="2468880"/>
            <a:ext cx="1856232" cy="1143000"/>
          </a:xfrm>
          <a:prstGeom prst="roundRect">
            <a:avLst>
              <a:gd name="adj" fmla="val 6400"/>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16" name="Text 13"/>
          <p:cNvSpPr/>
          <p:nvPr/>
        </p:nvSpPr>
        <p:spPr>
          <a:xfrm>
            <a:off x="7453884" y="2468880"/>
            <a:ext cx="1764792" cy="1143000"/>
          </a:xfrm>
          <a:prstGeom prst="rect">
            <a:avLst/>
          </a:prstGeom>
          <a:noFill/>
          <a:ln/>
        </p:spPr>
        <p:txBody>
          <a:bodyPr wrap="square" lIns="0" tIns="0" rIns="0" bIns="0" rtlCol="0" anchor="ctr"/>
          <a:lstStyle/>
          <a:p>
            <a:pPr marL="0" indent="0" algn="ctr">
              <a:lnSpc>
                <a:spcPts val="1600"/>
              </a:lnSpc>
              <a:buNone/>
            </a:pPr>
            <a:r>
              <a:rPr lang="en-US" sz="1350" b="1" dirty="0">
                <a:solidFill>
                  <a:srgbClr val="FFFFFF"/>
                </a:solidFill>
                <a:latin typeface="Calibri" pitchFamily="34" charset="0"/>
                <a:ea typeface="Calibri" pitchFamily="34" charset="-122"/>
                <a:cs typeface="Calibri" pitchFamily="34" charset="-120"/>
              </a:rPr>
              <a:t>General</a:t>
            </a:r>
            <a:endParaRPr lang="en-US" sz="1350" dirty="0"/>
          </a:p>
          <a:p>
            <a:pPr marL="0" indent="0" algn="ctr">
              <a:lnSpc>
                <a:spcPts val="1600"/>
              </a:lnSpc>
              <a:buNone/>
            </a:pPr>
            <a:r>
              <a:rPr lang="en-US" sz="1350" b="1" dirty="0">
                <a:solidFill>
                  <a:srgbClr val="FFFFFF"/>
                </a:solidFill>
                <a:latin typeface="Calibri" pitchFamily="34" charset="0"/>
                <a:ea typeface="Calibri" pitchFamily="34" charset="-122"/>
                <a:cs typeface="Calibri" pitchFamily="34" charset="-120"/>
              </a:rPr>
              <a:t>ledger</a:t>
            </a:r>
            <a:endParaRPr lang="en-US" sz="1350" dirty="0"/>
          </a:p>
        </p:txBody>
      </p:sp>
      <p:sp>
        <p:nvSpPr>
          <p:cNvPr id="17" name="Shape 14"/>
          <p:cNvSpPr/>
          <p:nvPr/>
        </p:nvSpPr>
        <p:spPr>
          <a:xfrm>
            <a:off x="9310116" y="2894076"/>
            <a:ext cx="292608" cy="292608"/>
          </a:xfrm>
          <a:prstGeom prst="chevron">
            <a:avLst/>
          </a:prstGeom>
          <a:solidFill>
            <a:srgbClr val="88E3EB"/>
          </a:solidFill>
          <a:ln/>
        </p:spPr>
        <p:txBody>
          <a:bodyPr/>
          <a:lstStyle/>
          <a:p>
            <a:endParaRPr lang="en-GB"/>
          </a:p>
        </p:txBody>
      </p:sp>
      <p:sp>
        <p:nvSpPr>
          <p:cNvPr id="18" name="Shape 15"/>
          <p:cNvSpPr/>
          <p:nvPr/>
        </p:nvSpPr>
        <p:spPr>
          <a:xfrm>
            <a:off x="9648444" y="2468880"/>
            <a:ext cx="1856232" cy="1143000"/>
          </a:xfrm>
          <a:prstGeom prst="roundRect">
            <a:avLst>
              <a:gd name="adj" fmla="val 6400"/>
            </a:avLst>
          </a:prstGeom>
          <a:solidFill>
            <a:srgbClr val="232C57"/>
          </a:solidFill>
          <a:ln/>
          <a:effectLst>
            <a:outerShdw blurRad="101600" dist="38100" dir="5400000" algn="bl" rotWithShape="0">
              <a:srgbClr val="0A0C24">
                <a:alpha val="50000"/>
              </a:srgbClr>
            </a:outerShdw>
          </a:effectLst>
        </p:spPr>
        <p:txBody>
          <a:bodyPr/>
          <a:lstStyle/>
          <a:p>
            <a:endParaRPr lang="en-GB"/>
          </a:p>
        </p:txBody>
      </p:sp>
      <p:sp>
        <p:nvSpPr>
          <p:cNvPr id="19" name="Text 16"/>
          <p:cNvSpPr/>
          <p:nvPr/>
        </p:nvSpPr>
        <p:spPr>
          <a:xfrm>
            <a:off x="9694164" y="2468880"/>
            <a:ext cx="1764792" cy="1143000"/>
          </a:xfrm>
          <a:prstGeom prst="rect">
            <a:avLst/>
          </a:prstGeom>
          <a:noFill/>
          <a:ln/>
        </p:spPr>
        <p:txBody>
          <a:bodyPr wrap="square" lIns="0" tIns="0" rIns="0" bIns="0" rtlCol="0" anchor="ctr"/>
          <a:lstStyle/>
          <a:p>
            <a:pPr marL="0" indent="0" algn="ctr">
              <a:lnSpc>
                <a:spcPts val="1600"/>
              </a:lnSpc>
              <a:buNone/>
            </a:pPr>
            <a:r>
              <a:rPr lang="en-US" sz="1350" b="1" dirty="0">
                <a:solidFill>
                  <a:srgbClr val="FFFFFF"/>
                </a:solidFill>
                <a:latin typeface="Calibri" pitchFamily="34" charset="0"/>
                <a:ea typeface="Calibri" pitchFamily="34" charset="-122"/>
                <a:cs typeface="Calibri" pitchFamily="34" charset="-120"/>
              </a:rPr>
              <a:t>Financial</a:t>
            </a:r>
            <a:endParaRPr lang="en-US" sz="1350" dirty="0"/>
          </a:p>
          <a:p>
            <a:pPr marL="0" indent="0" algn="ctr">
              <a:lnSpc>
                <a:spcPts val="1600"/>
              </a:lnSpc>
              <a:buNone/>
            </a:pPr>
            <a:r>
              <a:rPr lang="en-US" sz="1350" b="1" dirty="0">
                <a:solidFill>
                  <a:srgbClr val="FFFFFF"/>
                </a:solidFill>
                <a:latin typeface="Calibri" pitchFamily="34" charset="0"/>
                <a:ea typeface="Calibri" pitchFamily="34" charset="-122"/>
                <a:cs typeface="Calibri" pitchFamily="34" charset="-120"/>
              </a:rPr>
              <a:t>statements</a:t>
            </a:r>
            <a:endParaRPr lang="en-US" sz="1350" dirty="0"/>
          </a:p>
        </p:txBody>
      </p:sp>
      <p:sp>
        <p:nvSpPr>
          <p:cNvPr id="20" name="Text 17"/>
          <p:cNvSpPr/>
          <p:nvPr/>
        </p:nvSpPr>
        <p:spPr>
          <a:xfrm>
            <a:off x="567080" y="3931920"/>
            <a:ext cx="11057839" cy="320040"/>
          </a:xfrm>
          <a:prstGeom prst="rect">
            <a:avLst/>
          </a:prstGeom>
          <a:noFill/>
          <a:ln/>
        </p:spPr>
        <p:txBody>
          <a:bodyPr wrap="square" lIns="0" tIns="0" rIns="0" bIns="0" rtlCol="0" anchor="ctr"/>
          <a:lstStyle/>
          <a:p>
            <a:pPr marL="0" indent="0" algn="ctr">
              <a:buNone/>
            </a:pPr>
            <a:r>
              <a:rPr lang="en-US" sz="1500" i="1" dirty="0">
                <a:solidFill>
                  <a:srgbClr val="88E3EB"/>
                </a:solidFill>
                <a:latin typeface="Calibri" pitchFamily="34" charset="0"/>
                <a:ea typeface="Calibri" pitchFamily="34" charset="-122"/>
                <a:cs typeface="Calibri" pitchFamily="34" charset="-120"/>
              </a:rPr>
              <a:t>Every arrow is a place data can be lost, altered or misstated.</a:t>
            </a:r>
            <a:endParaRPr lang="en-US" sz="1500" dirty="0"/>
          </a:p>
        </p:txBody>
      </p:sp>
      <p:sp>
        <p:nvSpPr>
          <p:cNvPr id="21" name="Text 18"/>
          <p:cNvSpPr/>
          <p:nvPr/>
        </p:nvSpPr>
        <p:spPr>
          <a:xfrm>
            <a:off x="567080" y="4270248"/>
            <a:ext cx="11057839" cy="320040"/>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Auditors look at the lifecycle, </a:t>
            </a:r>
            <a:r>
              <a:rPr lang="en-US" sz="1500" dirty="0">
                <a:solidFill>
                  <a:srgbClr val="C7CEE8"/>
                </a:solidFill>
                <a:latin typeface="Calibri" pitchFamily="34" charset="0"/>
                <a:ea typeface="Calibri" pitchFamily="34" charset="-122"/>
                <a:cs typeface="Calibri" pitchFamily="34" charset="-120"/>
              </a:rPr>
              <a:t>not just the endpoints.</a:t>
            </a:r>
            <a:endParaRPr lang="en-US" sz="1500" dirty="0"/>
          </a:p>
        </p:txBody>
      </p:sp>
      <p:sp>
        <p:nvSpPr>
          <p:cNvPr id="22" name="Shape 19"/>
          <p:cNvSpPr/>
          <p:nvPr/>
        </p:nvSpPr>
        <p:spPr>
          <a:xfrm>
            <a:off x="1889760" y="4937760"/>
            <a:ext cx="8412480" cy="1371600"/>
          </a:xfrm>
          <a:prstGeom prst="roundRect">
            <a:avLst>
              <a:gd name="adj" fmla="val 4000"/>
            </a:avLst>
          </a:prstGeom>
          <a:solidFill>
            <a:srgbClr val="141634"/>
          </a:solidFill>
          <a:ln w="15875">
            <a:solidFill>
              <a:srgbClr val="88E3EB"/>
            </a:solidFill>
            <a:prstDash val="solid"/>
          </a:ln>
        </p:spPr>
        <p:txBody>
          <a:bodyPr/>
          <a:lstStyle/>
          <a:p>
            <a:endParaRPr lang="en-GB"/>
          </a:p>
        </p:txBody>
      </p:sp>
      <p:sp>
        <p:nvSpPr>
          <p:cNvPr id="23" name="Text 20"/>
          <p:cNvSpPr/>
          <p:nvPr/>
        </p:nvSpPr>
        <p:spPr>
          <a:xfrm>
            <a:off x="2109216" y="5065776"/>
            <a:ext cx="8010144" cy="237744"/>
          </a:xfrm>
          <a:prstGeom prst="rect">
            <a:avLst/>
          </a:prstGeom>
          <a:noFill/>
          <a:ln/>
        </p:spPr>
        <p:txBody>
          <a:bodyPr wrap="square" lIns="0" tIns="0" rIns="0" bIns="0" rtlCol="0" anchor="ctr"/>
          <a:lstStyle/>
          <a:p>
            <a:pPr marL="0" indent="0" algn="l">
              <a:buNone/>
            </a:pPr>
            <a:r>
              <a:rPr lang="en-US" sz="1100" dirty="0">
                <a:solidFill>
                  <a:srgbClr val="88E3EB"/>
                </a:solidFill>
                <a:latin typeface="Calibri" pitchFamily="34" charset="0"/>
                <a:ea typeface="Calibri" pitchFamily="34" charset="-122"/>
                <a:cs typeface="Calibri" pitchFamily="34" charset="-120"/>
              </a:rPr>
              <a:t>◆ </a:t>
            </a:r>
            <a:r>
              <a:rPr lang="en-US" sz="1150" b="1" kern="0" spc="200" dirty="0">
                <a:solidFill>
                  <a:srgbClr val="88E3EB"/>
                </a:solidFill>
                <a:latin typeface="Calibri" pitchFamily="34" charset="0"/>
                <a:ea typeface="Calibri" pitchFamily="34" charset="-122"/>
                <a:cs typeface="Calibri" pitchFamily="34" charset="-120"/>
              </a:rPr>
              <a:t>LIVE POLL 2</a:t>
            </a:r>
            <a:endParaRPr lang="en-US" sz="1100" dirty="0"/>
          </a:p>
        </p:txBody>
      </p:sp>
      <p:sp>
        <p:nvSpPr>
          <p:cNvPr id="24" name="Text 21"/>
          <p:cNvSpPr/>
          <p:nvPr/>
        </p:nvSpPr>
        <p:spPr>
          <a:xfrm>
            <a:off x="2109216" y="5340096"/>
            <a:ext cx="7973568" cy="502920"/>
          </a:xfrm>
          <a:prstGeom prst="rect">
            <a:avLst/>
          </a:prstGeom>
          <a:noFill/>
          <a:ln/>
        </p:spPr>
        <p:txBody>
          <a:bodyPr wrap="square" lIns="0" tIns="0" rIns="0" bIns="0" rtlCol="0" anchor="t"/>
          <a:lstStyle/>
          <a:p>
            <a:pPr marL="0" indent="0" algn="l">
              <a:lnSpc>
                <a:spcPts val="1600"/>
              </a:lnSpc>
              <a:buNone/>
            </a:pPr>
            <a:r>
              <a:rPr lang="en-US" sz="1300" b="1" dirty="0">
                <a:solidFill>
                  <a:srgbClr val="FFFFFF"/>
                </a:solidFill>
                <a:latin typeface="Calibri" pitchFamily="34" charset="0"/>
                <a:ea typeface="Calibri" pitchFamily="34" charset="-122"/>
                <a:cs typeface="Calibri" pitchFamily="34" charset="-120"/>
              </a:rPr>
              <a:t>How do you currently pull your transaction data for reporting?</a:t>
            </a:r>
            <a:endParaRPr lang="en-US" sz="1300" dirty="0"/>
          </a:p>
        </p:txBody>
      </p:sp>
      <p:sp>
        <p:nvSpPr>
          <p:cNvPr id="25" name="Text 22"/>
          <p:cNvSpPr/>
          <p:nvPr/>
        </p:nvSpPr>
        <p:spPr>
          <a:xfrm>
            <a:off x="2109216" y="5870448"/>
            <a:ext cx="7973568" cy="347472"/>
          </a:xfrm>
          <a:prstGeom prst="rect">
            <a:avLst/>
          </a:prstGeom>
          <a:noFill/>
          <a:ln/>
        </p:spPr>
        <p:txBody>
          <a:bodyPr wrap="square" lIns="0" tIns="0" rIns="0" bIns="0" rtlCol="0" anchor="t"/>
          <a:lstStyle/>
          <a:p>
            <a:pPr marL="0" indent="0" algn="l">
              <a:lnSpc>
                <a:spcPts val="1600"/>
              </a:lnSpc>
              <a:buNone/>
            </a:pPr>
            <a:r>
              <a:rPr lang="en-US" sz="1100" dirty="0">
                <a:solidFill>
                  <a:srgbClr val="C7CEE8"/>
                </a:solidFill>
                <a:latin typeface="Calibri" pitchFamily="34" charset="0"/>
                <a:ea typeface="Calibri" pitchFamily="34" charset="-122"/>
                <a:cs typeface="Calibri" pitchFamily="34" charset="-120"/>
              </a:rPr>
              <a:t>Block explorer (free)    ·    Paid / independently tested tooling    ·    Custodian statements only    ·    Manual    ·    Not sure</a:t>
            </a:r>
            <a:endParaRPr lang="en-US" sz="1100" dirty="0"/>
          </a:p>
        </p:txBody>
      </p:sp>
      <p:sp>
        <p:nvSpPr>
          <p:cNvPr id="26" name="Text 3">
            <a:extLst>
              <a:ext uri="{FF2B5EF4-FFF2-40B4-BE49-F238E27FC236}">
                <a16:creationId xmlns:a16="http://schemas.microsoft.com/office/drawing/2014/main" id="{FD5658DA-475A-78BD-EA49-2D1F04336CA6}"/>
              </a:ext>
            </a:extLst>
          </p:cNvPr>
          <p:cNvSpPr/>
          <p:nvPr/>
        </p:nvSpPr>
        <p:spPr>
          <a:xfrm>
            <a:off x="467775" y="1604772"/>
            <a:ext cx="10438923" cy="1280160"/>
          </a:xfrm>
          <a:prstGeom prst="rect">
            <a:avLst/>
          </a:prstGeom>
          <a:noFill/>
          <a:ln/>
        </p:spPr>
        <p:txBody>
          <a:bodyPr wrap="square" rtlCol="0" anchor="t"/>
          <a:lstStyle/>
          <a:p>
            <a:pPr marL="0" indent="0" algn="l">
              <a:lnSpc>
                <a:spcPts val="2400"/>
              </a:lnSpc>
              <a:buNone/>
            </a:pPr>
            <a:r>
              <a:rPr lang="en-US" sz="1600" b="1" dirty="0">
                <a:solidFill>
                  <a:srgbClr val="88E3EB"/>
                </a:solidFill>
                <a:latin typeface="Calibri" pitchFamily="34" charset="0"/>
                <a:ea typeface="Calibri" pitchFamily="34" charset="-122"/>
                <a:cs typeface="Calibri" pitchFamily="34" charset="-120"/>
              </a:rPr>
              <a:t>Risk: </a:t>
            </a:r>
            <a:r>
              <a:rPr lang="en-GB" sz="1600" dirty="0">
                <a:solidFill>
                  <a:srgbClr val="88E3EB"/>
                </a:solidFill>
                <a:latin typeface="Calibri" pitchFamily="34" charset="0"/>
                <a:ea typeface="Calibri" pitchFamily="34" charset="-122"/>
                <a:cs typeface="Calibri" pitchFamily="34" charset="-120"/>
              </a:rPr>
              <a:t>that digital assets wallets and transactions may not be completely, accurately or appropriately recorded in the entity’s books and records. </a:t>
            </a:r>
            <a:endParaRPr lang="en-US" sz="1600" dirty="0"/>
          </a:p>
        </p:txBody>
      </p:sp>
      <p:sp>
        <p:nvSpPr>
          <p:cNvPr id="27" name="Text 27"/>
          <p:cNvSpPr/>
          <p:nvPr/>
        </p:nvSpPr>
        <p:spPr>
          <a:xfrm>
            <a:off x="566928" y="402336"/>
            <a:ext cx="9509760" cy="274320"/>
          </a:xfrm>
          <a:prstGeom prst="rect">
            <a:avLst/>
          </a:prstGeom>
          <a:noFill/>
          <a:ln/>
        </p:spPr>
        <p:txBody>
          <a:bodyPr wrap="square" lIns="0" tIns="0" rIns="0" bIns="0" rtlCol="0" anchor="t"/>
          <a:lstStyle/>
          <a:p>
            <a:pPr marL="0" indent="0" algn="l">
              <a:buNone/>
            </a:pPr>
            <a:r>
              <a:rPr lang="en-US" sz="1250" b="1" kern="0" spc="200" dirty="0">
                <a:solidFill>
                  <a:srgbClr val="88E3EB"/>
                </a:solidFill>
                <a:latin typeface="Calibri" pitchFamily="34" charset="0"/>
                <a:ea typeface="Calibri" pitchFamily="34" charset="-122"/>
                <a:cs typeface="Calibri" pitchFamily="34" charset="-120"/>
              </a:rPr>
              <a:t>CONSIDERATIONS RELATING TO AUDIT ASSERTIONS</a:t>
            </a:r>
          </a:p>
        </p:txBody>
      </p:sp>
      <p:sp>
        <p:nvSpPr>
          <p:cNvPr id="1027" name="Text 1027"/>
          <p:cNvSpPr/>
          <p:nvPr/>
        </p:nvSpPr>
        <p:spPr>
          <a:xfrm>
            <a:off x="566928" y="676656"/>
            <a:ext cx="9509760" cy="777240"/>
          </a:xfrm>
          <a:prstGeom prst="rect">
            <a:avLst/>
          </a:prstGeom>
          <a:noFill/>
          <a:ln/>
        </p:spPr>
        <p:txBody>
          <a:bodyPr wrap="square" lIns="0" tIns="0" rIns="0" bIns="0" rtlCol="0" anchor="t"/>
          <a:lstStyle/>
          <a:p>
            <a:pPr marL="0" indent="0" algn="l">
              <a:lnSpc>
                <a:spcPts val="3200"/>
              </a:lnSpc>
              <a:buNone/>
            </a:pPr>
            <a:r>
              <a:rPr lang="en-US" sz="2900" b="1" dirty="0">
                <a:solidFill>
                  <a:srgbClr val="FFFFFF"/>
                </a:solidFill>
                <a:latin typeface="Calibri" pitchFamily="34" charset="0"/>
                <a:ea typeface="Calibri" pitchFamily="34" charset="-122"/>
                <a:cs typeface="Calibri" pitchFamily="34" charset="-120"/>
              </a:rPr>
              <a:t>Transacting in Digital Assets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330CE23C-5D21-A1C1-5B7D-A6A20CC7F040}"/>
            </a:ext>
          </a:extLst>
        </p:cNvPr>
        <p:cNvGrpSpPr/>
        <p:nvPr/>
      </p:nvGrpSpPr>
      <p:grpSpPr>
        <a:xfrm>
          <a:off x="0" y="0"/>
          <a:ext cx="0" cy="0"/>
          <a:chOff x="0" y="0"/>
          <a:chExt cx="0" cy="0"/>
        </a:xfrm>
      </p:grpSpPr>
      <p:sp>
        <p:nvSpPr>
          <p:cNvPr id="5" name="Shape 2">
            <a:extLst>
              <a:ext uri="{FF2B5EF4-FFF2-40B4-BE49-F238E27FC236}">
                <a16:creationId xmlns:a16="http://schemas.microsoft.com/office/drawing/2014/main" id="{FB0B8AEC-A500-2063-4F39-2C38C419789E}"/>
              </a:ext>
            </a:extLst>
          </p:cNvPr>
          <p:cNvSpPr/>
          <p:nvPr/>
        </p:nvSpPr>
        <p:spPr>
          <a:xfrm>
            <a:off x="566928" y="1481328"/>
            <a:ext cx="3108960" cy="0"/>
          </a:xfrm>
          <a:prstGeom prst="line">
            <a:avLst/>
          </a:prstGeom>
          <a:noFill/>
          <a:ln w="28575">
            <a:solidFill>
              <a:srgbClr val="88E3E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hape 3">
            <a:extLst>
              <a:ext uri="{FF2B5EF4-FFF2-40B4-BE49-F238E27FC236}">
                <a16:creationId xmlns:a16="http://schemas.microsoft.com/office/drawing/2014/main" id="{B2BC06CF-DEA8-A3D5-7508-902BDC2A94FB}"/>
              </a:ext>
            </a:extLst>
          </p:cNvPr>
          <p:cNvSpPr/>
          <p:nvPr/>
        </p:nvSpPr>
        <p:spPr>
          <a:xfrm>
            <a:off x="566928" y="1828800"/>
            <a:ext cx="5230368" cy="2468880"/>
          </a:xfrm>
          <a:prstGeom prst="roundRect">
            <a:avLst>
              <a:gd name="adj" fmla="val 2222"/>
            </a:avLst>
          </a:prstGeom>
          <a:solidFill>
            <a:srgbClr val="3A1C22"/>
          </a:solidFill>
          <a:ln w="15875">
            <a:solidFill>
              <a:srgbClr val="E23B3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Text 4">
            <a:extLst>
              <a:ext uri="{FF2B5EF4-FFF2-40B4-BE49-F238E27FC236}">
                <a16:creationId xmlns:a16="http://schemas.microsoft.com/office/drawing/2014/main" id="{2549EF05-3C26-C119-E648-544BF95812DB}"/>
              </a:ext>
            </a:extLst>
          </p:cNvPr>
          <p:cNvSpPr/>
          <p:nvPr/>
        </p:nvSpPr>
        <p:spPr>
          <a:xfrm>
            <a:off x="841248" y="2048256"/>
            <a:ext cx="4681728"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0" cap="none" spc="100" normalizeH="0" baseline="0" noProof="0" dirty="0">
                <a:ln>
                  <a:noFill/>
                </a:ln>
                <a:solidFill>
                  <a:srgbClr val="F2A6A0"/>
                </a:solidFill>
                <a:effectLst/>
                <a:uLnTx/>
                <a:uFillTx/>
                <a:latin typeface="Calibri" pitchFamily="34" charset="0"/>
                <a:ea typeface="Calibri" pitchFamily="34" charset="-122"/>
                <a:cs typeface="Calibri" pitchFamily="34" charset="-120"/>
              </a:rPr>
              <a:t>FREE PUBLIC EXPLORERS</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 5">
            <a:extLst>
              <a:ext uri="{FF2B5EF4-FFF2-40B4-BE49-F238E27FC236}">
                <a16:creationId xmlns:a16="http://schemas.microsoft.com/office/drawing/2014/main" id="{21F4C37A-D4BC-21D3-EBBC-2DF38FC3D939}"/>
              </a:ext>
            </a:extLst>
          </p:cNvPr>
          <p:cNvSpPr/>
          <p:nvPr/>
        </p:nvSpPr>
        <p:spPr>
          <a:xfrm>
            <a:off x="841248" y="2432304"/>
            <a:ext cx="4681728" cy="1645920"/>
          </a:xfrm>
          <a:prstGeom prst="rect">
            <a:avLst/>
          </a:prstGeom>
          <a:noFill/>
          <a:ln/>
        </p:spPr>
        <p:txBody>
          <a:bodyPr wrap="square" lIns="0" tIns="0" rIns="0" bIns="0" rtlCol="0" anchor="t"/>
          <a:lstStyle/>
          <a:p>
            <a:pPr marL="0" marR="0" lvl="0" indent="0" algn="l" defTabSz="914400" rtl="0" eaLnBrk="1" fontAlgn="auto" latinLnBrk="0" hangingPunct="1">
              <a:lnSpc>
                <a:spcPts val="1700"/>
              </a:lnSpc>
              <a:spcBef>
                <a:spcPts val="0"/>
              </a:spcBef>
              <a:spcAft>
                <a:spcPts val="800"/>
              </a:spcAft>
              <a:buClrTx/>
              <a:buSzTx/>
              <a:buFontTx/>
              <a:buNone/>
              <a:tabLst/>
              <a:defRPr/>
            </a:pPr>
            <a:r>
              <a:rPr kumimoji="0" lang="en-US" sz="13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Convenient, but untested.</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177800" marR="0" lvl="0" indent="-177800" algn="l" defTabSz="914400" rtl="0" eaLnBrk="1" fontAlgn="auto" latinLnBrk="0" hangingPunct="1">
              <a:lnSpc>
                <a:spcPts val="1700"/>
              </a:lnSpc>
              <a:spcBef>
                <a:spcPts val="0"/>
              </a:spcBef>
              <a:spcAft>
                <a:spcPts val="600"/>
              </a:spcAft>
              <a:buClrTx/>
              <a:buSzPct val="100000"/>
              <a:buFontTx/>
              <a:buChar char="•"/>
              <a:tabLst/>
              <a:defRPr/>
            </a:pPr>
            <a:r>
              <a:rPr kumimoji="0" lang="en-US" sz="1300" b="0" i="0" u="none" strike="noStrike" kern="1200" cap="none" spc="0" normalizeH="0" baseline="0" noProof="0" dirty="0">
                <a:ln>
                  <a:noFill/>
                </a:ln>
                <a:solidFill>
                  <a:srgbClr val="C7CEE8"/>
                </a:solidFill>
                <a:effectLst/>
                <a:uLnTx/>
                <a:uFillTx/>
                <a:latin typeface="Calibri" pitchFamily="34" charset="0"/>
                <a:ea typeface="Calibri" pitchFamily="34" charset="-122"/>
                <a:cs typeface="Calibri" pitchFamily="34" charset="-120"/>
              </a:rPr>
              <a:t>May lack historical (point-in-time) balances</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177800" marR="0" lvl="0" indent="-177800" algn="l" defTabSz="914400" rtl="0" eaLnBrk="1" fontAlgn="auto" latinLnBrk="0" hangingPunct="1">
              <a:lnSpc>
                <a:spcPts val="1700"/>
              </a:lnSpc>
              <a:spcBef>
                <a:spcPts val="0"/>
              </a:spcBef>
              <a:spcAft>
                <a:spcPts val="600"/>
              </a:spcAft>
              <a:buClrTx/>
              <a:buSzPct val="100000"/>
              <a:buFontTx/>
              <a:buChar char="•"/>
              <a:tabLst/>
              <a:defRPr/>
            </a:pPr>
            <a:r>
              <a:rPr kumimoji="0" lang="en-US" sz="1300" b="0" i="0" u="none" strike="noStrike" kern="1200" cap="none" spc="0" normalizeH="0" baseline="0" noProof="0" dirty="0">
                <a:ln>
                  <a:noFill/>
                </a:ln>
                <a:solidFill>
                  <a:srgbClr val="C7CEE8"/>
                </a:solidFill>
                <a:effectLst/>
                <a:uLnTx/>
                <a:uFillTx/>
                <a:latin typeface="Calibri" pitchFamily="34" charset="0"/>
                <a:ea typeface="Calibri" pitchFamily="34" charset="-122"/>
                <a:cs typeface="Calibri" pitchFamily="34" charset="-120"/>
              </a:rPr>
              <a:t>Can lag protocol changes</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177800" marR="0" lvl="0" indent="-177800" algn="l" defTabSz="914400" rtl="0" eaLnBrk="1" fontAlgn="auto" latinLnBrk="0" hangingPunct="1">
              <a:lnSpc>
                <a:spcPts val="1700"/>
              </a:lnSpc>
              <a:spcBef>
                <a:spcPts val="0"/>
              </a:spcBef>
              <a:spcAft>
                <a:spcPts val="0"/>
              </a:spcAft>
              <a:buClrTx/>
              <a:buSzPct val="100000"/>
              <a:buFontTx/>
              <a:buChar char="•"/>
              <a:tabLst/>
              <a:defRPr/>
            </a:pPr>
            <a:r>
              <a:rPr kumimoji="0" lang="en-US" sz="1300" b="0" i="0" u="none" strike="noStrike" kern="1200" cap="none" spc="0" normalizeH="0" baseline="0" noProof="0" dirty="0">
                <a:ln>
                  <a:noFill/>
                </a:ln>
                <a:solidFill>
                  <a:srgbClr val="C7CEE8"/>
                </a:solidFill>
                <a:effectLst/>
                <a:uLnTx/>
                <a:uFillTx/>
                <a:latin typeface="Calibri" pitchFamily="34" charset="0"/>
                <a:ea typeface="Calibri" pitchFamily="34" charset="-122"/>
                <a:cs typeface="Calibri" pitchFamily="34" charset="-120"/>
              </a:rPr>
              <a:t>Can disappear mid-engagement</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6">
            <a:extLst>
              <a:ext uri="{FF2B5EF4-FFF2-40B4-BE49-F238E27FC236}">
                <a16:creationId xmlns:a16="http://schemas.microsoft.com/office/drawing/2014/main" id="{BC78D75A-B86D-2D8D-D221-5D693DB67EA0}"/>
              </a:ext>
            </a:extLst>
          </p:cNvPr>
          <p:cNvSpPr/>
          <p:nvPr/>
        </p:nvSpPr>
        <p:spPr>
          <a:xfrm>
            <a:off x="6126480" y="1828800"/>
            <a:ext cx="5230368" cy="2468880"/>
          </a:xfrm>
          <a:prstGeom prst="roundRect">
            <a:avLst>
              <a:gd name="adj" fmla="val 2222"/>
            </a:avLst>
          </a:prstGeom>
          <a:solidFill>
            <a:srgbClr val="12352E"/>
          </a:solidFill>
          <a:ln w="15875">
            <a:solidFill>
              <a:srgbClr val="88E3E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 name="Text 7">
            <a:extLst>
              <a:ext uri="{FF2B5EF4-FFF2-40B4-BE49-F238E27FC236}">
                <a16:creationId xmlns:a16="http://schemas.microsoft.com/office/drawing/2014/main" id="{FD5323F2-F92B-9E8E-4CA1-EC85CE638C4F}"/>
              </a:ext>
            </a:extLst>
          </p:cNvPr>
          <p:cNvSpPr/>
          <p:nvPr/>
        </p:nvSpPr>
        <p:spPr>
          <a:xfrm>
            <a:off x="6400800" y="2048256"/>
            <a:ext cx="4681728"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0" cap="none" spc="100" normalizeH="0" baseline="0" noProof="0" dirty="0">
                <a:ln>
                  <a:noFill/>
                </a:ln>
                <a:solidFill>
                  <a:srgbClr val="88E3EB"/>
                </a:solidFill>
                <a:effectLst/>
                <a:uLnTx/>
                <a:uFillTx/>
                <a:latin typeface="Calibri" pitchFamily="34" charset="0"/>
                <a:ea typeface="Calibri" pitchFamily="34" charset="-122"/>
                <a:cs typeface="Calibri" pitchFamily="34" charset="-120"/>
              </a:rPr>
              <a:t>THE DEFENSIBLE APPROACH</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 8">
            <a:extLst>
              <a:ext uri="{FF2B5EF4-FFF2-40B4-BE49-F238E27FC236}">
                <a16:creationId xmlns:a16="http://schemas.microsoft.com/office/drawing/2014/main" id="{5C3E5277-3663-0D14-4649-6B8BC50614F0}"/>
              </a:ext>
            </a:extLst>
          </p:cNvPr>
          <p:cNvSpPr/>
          <p:nvPr/>
        </p:nvSpPr>
        <p:spPr>
          <a:xfrm>
            <a:off x="6400800" y="2432304"/>
            <a:ext cx="4681728" cy="1645920"/>
          </a:xfrm>
          <a:prstGeom prst="rect">
            <a:avLst/>
          </a:prstGeom>
          <a:noFill/>
          <a:ln/>
        </p:spPr>
        <p:txBody>
          <a:bodyPr wrap="square" lIns="0" tIns="0" rIns="0" bIns="0" rtlCol="0" anchor="t"/>
          <a:lstStyle/>
          <a:p>
            <a:pPr marL="177800" marR="0" lvl="0" indent="-177800" algn="l" defTabSz="914400" rtl="0" eaLnBrk="1" fontAlgn="auto" latinLnBrk="0" hangingPunct="1">
              <a:lnSpc>
                <a:spcPts val="1700"/>
              </a:lnSpc>
              <a:spcBef>
                <a:spcPts val="0"/>
              </a:spcBef>
              <a:spcAft>
                <a:spcPts val="700"/>
              </a:spcAft>
              <a:buClrTx/>
              <a:buSzPct val="100000"/>
              <a:buFontTx/>
              <a:buChar char="•"/>
              <a:tabLst/>
              <a:defRPr/>
            </a:pPr>
            <a:r>
              <a:rPr kumimoji="0" lang="en-US" sz="13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Independently tested tooling</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177800" marR="0" lvl="0" indent="-177800" algn="l" defTabSz="914400" rtl="0" eaLnBrk="1" fontAlgn="auto" latinLnBrk="0" hangingPunct="1">
              <a:lnSpc>
                <a:spcPts val="1700"/>
              </a:lnSpc>
              <a:spcBef>
                <a:spcPts val="0"/>
              </a:spcBef>
              <a:spcAft>
                <a:spcPts val="700"/>
              </a:spcAft>
              <a:buClrTx/>
              <a:buSzPct val="100000"/>
              <a:buFontTx/>
              <a:buChar char="•"/>
              <a:tabLst/>
              <a:defRPr/>
            </a:pPr>
            <a:r>
              <a:rPr kumimoji="0" lang="en-US" sz="1300" b="0" i="0" u="none" strike="noStrike" kern="1200" cap="none" spc="0" normalizeH="0" baseline="0" noProof="0" dirty="0">
                <a:ln>
                  <a:noFill/>
                </a:ln>
                <a:solidFill>
                  <a:srgbClr val="C7CEE8"/>
                </a:solidFill>
                <a:effectLst/>
                <a:uLnTx/>
                <a:uFillTx/>
                <a:latin typeface="Calibri" pitchFamily="34" charset="0"/>
                <a:ea typeface="Calibri" pitchFamily="34" charset="-122"/>
                <a:cs typeface="Calibri" pitchFamily="34" charset="-120"/>
              </a:rPr>
              <a:t>…or at minimum two independent explorers required to return identical results</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177800" marR="0" lvl="0" indent="-177800" algn="l" defTabSz="914400" rtl="0" eaLnBrk="1" fontAlgn="auto" latinLnBrk="0" hangingPunct="1">
              <a:lnSpc>
                <a:spcPts val="1700"/>
              </a:lnSpc>
              <a:spcBef>
                <a:spcPts val="0"/>
              </a:spcBef>
              <a:spcAft>
                <a:spcPts val="0"/>
              </a:spcAft>
              <a:buClrTx/>
              <a:buSzPct val="100000"/>
              <a:buFontTx/>
              <a:buChar char="•"/>
              <a:tabLst/>
              <a:defRPr/>
            </a:pPr>
            <a:r>
              <a:rPr kumimoji="0" lang="en-US" sz="1300" b="0" i="0" u="none" strike="noStrike" kern="1200" cap="none" spc="0" normalizeH="0" baseline="0" noProof="0" dirty="0">
                <a:ln>
                  <a:noFill/>
                </a:ln>
                <a:solidFill>
                  <a:srgbClr val="C7CEE8"/>
                </a:solidFill>
                <a:effectLst/>
                <a:uLnTx/>
                <a:uFillTx/>
                <a:latin typeface="Calibri" pitchFamily="34" charset="0"/>
                <a:ea typeface="Calibri" pitchFamily="34" charset="-122"/>
                <a:cs typeface="Calibri" pitchFamily="34" charset="-120"/>
              </a:rPr>
              <a:t>Record source, version and block height</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Shape 9">
            <a:extLst>
              <a:ext uri="{FF2B5EF4-FFF2-40B4-BE49-F238E27FC236}">
                <a16:creationId xmlns:a16="http://schemas.microsoft.com/office/drawing/2014/main" id="{715C6D9E-8BD9-26A8-B404-BF79FFC312E7}"/>
              </a:ext>
            </a:extLst>
          </p:cNvPr>
          <p:cNvSpPr/>
          <p:nvPr/>
        </p:nvSpPr>
        <p:spPr>
          <a:xfrm>
            <a:off x="566928" y="4572000"/>
            <a:ext cx="11057839" cy="658368"/>
          </a:xfrm>
          <a:prstGeom prst="roundRect">
            <a:avLst>
              <a:gd name="adj" fmla="val 8333"/>
            </a:avLst>
          </a:prstGeom>
          <a:solidFill>
            <a:srgbClr val="2C376A"/>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Text 10">
            <a:extLst>
              <a:ext uri="{FF2B5EF4-FFF2-40B4-BE49-F238E27FC236}">
                <a16:creationId xmlns:a16="http://schemas.microsoft.com/office/drawing/2014/main" id="{0B7BCB08-25B3-236A-6820-86C2ED34411D}"/>
              </a:ext>
            </a:extLst>
          </p:cNvPr>
          <p:cNvSpPr/>
          <p:nvPr/>
        </p:nvSpPr>
        <p:spPr>
          <a:xfrm>
            <a:off x="841248" y="4572000"/>
            <a:ext cx="10509199" cy="6583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1" i="0" u="none" strike="noStrike" kern="1200" cap="none" spc="0" normalizeH="0" baseline="0" noProof="0" dirty="0">
                <a:ln>
                  <a:noFill/>
                </a:ln>
                <a:solidFill>
                  <a:srgbClr val="88E3EB"/>
                </a:solidFill>
                <a:effectLst/>
                <a:uLnTx/>
                <a:uFillTx/>
                <a:latin typeface="Calibri" pitchFamily="34" charset="0"/>
                <a:ea typeface="Calibri" pitchFamily="34" charset="-122"/>
                <a:cs typeface="Calibri" pitchFamily="34" charset="-120"/>
              </a:rPr>
              <a:t>Golden rule:  </a:t>
            </a:r>
            <a:r>
              <a:rPr kumimoji="0" lang="en-US" sz="1450" b="0"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always query the historical balance at the period-end block never the current balance.</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Text 16"/>
          <p:cNvSpPr/>
          <p:nvPr/>
        </p:nvSpPr>
        <p:spPr>
          <a:xfrm>
            <a:off x="566928" y="402336"/>
            <a:ext cx="9509760" cy="274320"/>
          </a:xfrm>
          <a:prstGeom prst="rect">
            <a:avLst/>
          </a:prstGeom>
          <a:noFill/>
          <a:ln/>
        </p:spPr>
        <p:txBody>
          <a:bodyPr wrap="square" lIns="0" tIns="0" rIns="0" bIns="0" rtlCol="0" anchor="t"/>
          <a:lstStyle/>
          <a:p>
            <a:pPr marL="0" indent="0" algn="l">
              <a:buNone/>
            </a:pPr>
            <a:r>
              <a:rPr lang="en-US" sz="1250" b="1" kern="0" spc="200" dirty="0">
                <a:solidFill>
                  <a:srgbClr val="88E3EB"/>
                </a:solidFill>
                <a:latin typeface="Calibri" pitchFamily="34" charset="0"/>
                <a:ea typeface="Calibri" pitchFamily="34" charset="-122"/>
                <a:cs typeface="Calibri" pitchFamily="34" charset="-120"/>
              </a:rPr>
              <a:t>CONSIDERATIONS RELATING TO AUDIT ASSERTIONS</a:t>
            </a:r>
          </a:p>
        </p:txBody>
      </p:sp>
      <p:sp>
        <p:nvSpPr>
          <p:cNvPr id="1016" name="Text 1016"/>
          <p:cNvSpPr/>
          <p:nvPr/>
        </p:nvSpPr>
        <p:spPr>
          <a:xfrm>
            <a:off x="566928" y="676656"/>
            <a:ext cx="9509760" cy="777240"/>
          </a:xfrm>
          <a:prstGeom prst="rect">
            <a:avLst/>
          </a:prstGeom>
          <a:noFill/>
          <a:ln/>
        </p:spPr>
        <p:txBody>
          <a:bodyPr wrap="square" lIns="0" tIns="0" rIns="0" bIns="0" rtlCol="0" anchor="t"/>
          <a:lstStyle/>
          <a:p>
            <a:pPr marL="0" indent="0" algn="l">
              <a:lnSpc>
                <a:spcPts val="3200"/>
              </a:lnSpc>
              <a:buNone/>
            </a:pPr>
            <a:r>
              <a:rPr lang="en-US" sz="2900" b="1" dirty="0">
                <a:solidFill>
                  <a:srgbClr val="FFFFFF"/>
                </a:solidFill>
                <a:latin typeface="Calibri" pitchFamily="34" charset="0"/>
                <a:ea typeface="Calibri" pitchFamily="34" charset="-122"/>
                <a:cs typeface="Calibri" pitchFamily="34" charset="-120"/>
              </a:rPr>
              <a:t>Data Source Reliability</a:t>
            </a:r>
          </a:p>
        </p:txBody>
      </p:sp>
    </p:spTree>
    <p:extLst>
      <p:ext uri="{BB962C8B-B14F-4D97-AF65-F5344CB8AC3E}">
        <p14:creationId xmlns:p14="http://schemas.microsoft.com/office/powerpoint/2010/main" val="34001154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01" name="Shape 201"/>
          <p:cNvSpPr/>
          <p:nvPr/>
        </p:nvSpPr>
        <p:spPr>
          <a:xfrm>
            <a:off x="566928" y="1481328"/>
            <a:ext cx="3108960" cy="0"/>
          </a:xfrm>
          <a:prstGeom prst="line">
            <a:avLst/>
          </a:prstGeom>
          <a:noFill/>
          <a:ln w="28575">
            <a:solidFill>
              <a:srgbClr val="88E3EB"/>
            </a:solidFill>
            <a:prstDash val="solid"/>
          </a:ln>
        </p:spPr>
        <p:txBody>
          <a:bodyPr/>
          <a:lstStyle/>
          <a:p>
            <a:endParaRPr lang="en-GB"/>
          </a:p>
        </p:txBody>
      </p:sp>
      <p:sp>
        <p:nvSpPr>
          <p:cNvPr id="202" name="Text 202"/>
          <p:cNvSpPr/>
          <p:nvPr/>
        </p:nvSpPr>
        <p:spPr>
          <a:xfrm>
            <a:off x="566928" y="402336"/>
            <a:ext cx="9509760" cy="274320"/>
          </a:xfrm>
          <a:prstGeom prst="rect">
            <a:avLst/>
          </a:prstGeom>
          <a:noFill/>
          <a:ln/>
        </p:spPr>
        <p:txBody>
          <a:bodyPr wrap="square" lIns="0" tIns="0" rIns="0" bIns="0" rtlCol="0" anchor="t"/>
          <a:lstStyle/>
          <a:p>
            <a:pPr marL="0" indent="0" algn="l">
              <a:buNone/>
            </a:pPr>
            <a:r>
              <a:rPr lang="en-US" sz="1250" b="1" kern="0" spc="200" dirty="0">
                <a:solidFill>
                  <a:srgbClr val="88E3EB"/>
                </a:solidFill>
                <a:latin typeface="Calibri" pitchFamily="34" charset="0"/>
                <a:ea typeface="Calibri" pitchFamily="34" charset="-122"/>
                <a:cs typeface="Calibri" pitchFamily="34" charset="-120"/>
              </a:rPr>
              <a:t>CONSIDERATIONS RELATING TO AUDIT ASSERTIONS</a:t>
            </a:r>
          </a:p>
        </p:txBody>
      </p:sp>
      <p:sp>
        <p:nvSpPr>
          <p:cNvPr id="203" name="Text 203"/>
          <p:cNvSpPr/>
          <p:nvPr/>
        </p:nvSpPr>
        <p:spPr>
          <a:xfrm>
            <a:off x="566928" y="676656"/>
            <a:ext cx="9509760" cy="777240"/>
          </a:xfrm>
          <a:prstGeom prst="rect">
            <a:avLst/>
          </a:prstGeom>
          <a:noFill/>
          <a:ln/>
        </p:spPr>
        <p:txBody>
          <a:bodyPr wrap="square" lIns="0" tIns="0" rIns="0" bIns="0" rtlCol="0" anchor="t"/>
          <a:lstStyle/>
          <a:p>
            <a:pPr marL="0" indent="0" algn="l">
              <a:lnSpc>
                <a:spcPts val="3200"/>
              </a:lnSpc>
              <a:buNone/>
            </a:pPr>
            <a:r>
              <a:rPr lang="en-US" sz="2900" b="1" dirty="0">
                <a:solidFill>
                  <a:srgbClr val="FFFFFF"/>
                </a:solidFill>
                <a:latin typeface="Calibri" pitchFamily="34" charset="0"/>
                <a:ea typeface="Calibri" pitchFamily="34" charset="-122"/>
                <a:cs typeface="Calibri" pitchFamily="34" charset="-120"/>
              </a:rPr>
              <a:t>Practical valuation challenges</a:t>
            </a:r>
          </a:p>
        </p:txBody>
      </p:sp>
      <p:sp>
        <p:nvSpPr>
          <p:cNvPr id="204" name="Shape 204"/>
          <p:cNvSpPr/>
          <p:nvPr/>
        </p:nvSpPr>
        <p:spPr>
          <a:xfrm>
            <a:off x="566928" y="1783080"/>
            <a:ext cx="7040880" cy="390000"/>
          </a:xfrm>
          <a:prstGeom prst="roundRect">
            <a:avLst>
              <a:gd name="adj" fmla="val 6000"/>
            </a:avLst>
          </a:prstGeom>
          <a:solidFill>
            <a:srgbClr val="232C57"/>
          </a:solidFill>
          <a:ln/>
        </p:spPr>
        <p:txBody>
          <a:bodyPr/>
          <a:lstStyle/>
          <a:p>
            <a:endParaRPr lang="en-GB"/>
          </a:p>
        </p:txBody>
      </p:sp>
      <p:sp>
        <p:nvSpPr>
          <p:cNvPr id="205" name="Shape 205"/>
          <p:cNvSpPr/>
          <p:nvPr/>
        </p:nvSpPr>
        <p:spPr>
          <a:xfrm>
            <a:off x="804672" y="1833080"/>
            <a:ext cx="54864" cy="290000"/>
          </a:xfrm>
          <a:prstGeom prst="rect">
            <a:avLst/>
          </a:prstGeom>
          <a:solidFill>
            <a:srgbClr val="88E3EB"/>
          </a:solidFill>
          <a:ln/>
        </p:spPr>
        <p:txBody>
          <a:bodyPr/>
          <a:lstStyle/>
          <a:p>
            <a:endParaRPr lang="en-GB"/>
          </a:p>
        </p:txBody>
      </p:sp>
      <p:sp>
        <p:nvSpPr>
          <p:cNvPr id="206" name="Text 206"/>
          <p:cNvSpPr/>
          <p:nvPr/>
        </p:nvSpPr>
        <p:spPr>
          <a:xfrm>
            <a:off x="996696" y="1783080"/>
            <a:ext cx="6461112" cy="390000"/>
          </a:xfrm>
          <a:prstGeom prst="rect">
            <a:avLst/>
          </a:prstGeom>
          <a:noFill/>
          <a:ln/>
        </p:spPr>
        <p:txBody>
          <a:bodyPr wrap="square" lIns="0" tIns="0" rIns="0" bIns="0" rtlCol="0" anchor="ctr"/>
          <a:lstStyle/>
          <a:p>
            <a:pPr marL="0" indent="0" algn="l">
              <a:lnSpc>
                <a:spcPts val="1250"/>
              </a:lnSpc>
              <a:buNone/>
            </a:pPr>
            <a:r>
              <a:rPr lang="en-US" sz="1050" b="1" dirty="0">
                <a:solidFill>
                  <a:srgbClr val="FFFFFF"/>
                </a:solidFill>
                <a:latin typeface="Calibri" pitchFamily="34" charset="0"/>
              </a:rPr>
              <a:t>Consistent measurement time  </a:t>
            </a:r>
            <a:r>
              <a:rPr lang="en-US" sz="1000" dirty="0">
                <a:solidFill>
                  <a:srgbClr val="C7CEE8"/>
                </a:solidFill>
                <a:latin typeface="Calibri" pitchFamily="34" charset="0"/>
              </a:rPr>
              <a:t>Markets never close, so fix a documented, consistent time policy; UTC midnight is common.</a:t>
            </a:r>
          </a:p>
        </p:txBody>
      </p:sp>
      <p:sp>
        <p:nvSpPr>
          <p:cNvPr id="207" name="Shape 207"/>
          <p:cNvSpPr/>
          <p:nvPr/>
        </p:nvSpPr>
        <p:spPr>
          <a:xfrm>
            <a:off x="566928" y="2218080"/>
            <a:ext cx="7040880" cy="390000"/>
          </a:xfrm>
          <a:prstGeom prst="roundRect">
            <a:avLst>
              <a:gd name="adj" fmla="val 6000"/>
            </a:avLst>
          </a:prstGeom>
          <a:solidFill>
            <a:srgbClr val="232C57"/>
          </a:solidFill>
          <a:ln/>
        </p:spPr>
        <p:txBody>
          <a:bodyPr/>
          <a:lstStyle/>
          <a:p>
            <a:endParaRPr lang="en-GB"/>
          </a:p>
        </p:txBody>
      </p:sp>
      <p:sp>
        <p:nvSpPr>
          <p:cNvPr id="208" name="Shape 208"/>
          <p:cNvSpPr/>
          <p:nvPr/>
        </p:nvSpPr>
        <p:spPr>
          <a:xfrm>
            <a:off x="804672" y="2268080"/>
            <a:ext cx="54864" cy="290000"/>
          </a:xfrm>
          <a:prstGeom prst="rect">
            <a:avLst/>
          </a:prstGeom>
          <a:solidFill>
            <a:srgbClr val="88E3EB"/>
          </a:solidFill>
          <a:ln/>
        </p:spPr>
        <p:txBody>
          <a:bodyPr/>
          <a:lstStyle/>
          <a:p>
            <a:endParaRPr lang="en-GB"/>
          </a:p>
        </p:txBody>
      </p:sp>
      <p:sp>
        <p:nvSpPr>
          <p:cNvPr id="209" name="Text 209"/>
          <p:cNvSpPr/>
          <p:nvPr/>
        </p:nvSpPr>
        <p:spPr>
          <a:xfrm>
            <a:off x="996696" y="2218080"/>
            <a:ext cx="6461112" cy="390000"/>
          </a:xfrm>
          <a:prstGeom prst="rect">
            <a:avLst/>
          </a:prstGeom>
          <a:noFill/>
          <a:ln/>
        </p:spPr>
        <p:txBody>
          <a:bodyPr wrap="square" lIns="0" tIns="0" rIns="0" bIns="0" rtlCol="0" anchor="ctr"/>
          <a:lstStyle/>
          <a:p>
            <a:pPr marL="0" indent="0" algn="l">
              <a:lnSpc>
                <a:spcPts val="1250"/>
              </a:lnSpc>
              <a:buNone/>
            </a:pPr>
            <a:r>
              <a:rPr lang="en-US" sz="1050" b="1" dirty="0">
                <a:solidFill>
                  <a:srgbClr val="FFFFFF"/>
                </a:solidFill>
                <a:latin typeface="Calibri" pitchFamily="34" charset="0"/>
              </a:rPr>
              <a:t>Price-source reliability  </a:t>
            </a:r>
            <a:r>
              <a:rPr lang="en-US" sz="1000" dirty="0">
                <a:solidFill>
                  <a:srgbClr val="C7CEE8"/>
                </a:solidFill>
                <a:latin typeface="Calibri" pitchFamily="34" charset="0"/>
              </a:rPr>
              <a:t>Corroborate multiple independent sources (CoinGecko, CoinMarketCap, Bloomberg, the principal exchange).</a:t>
            </a:r>
          </a:p>
        </p:txBody>
      </p:sp>
      <p:sp>
        <p:nvSpPr>
          <p:cNvPr id="210" name="Shape 210"/>
          <p:cNvSpPr/>
          <p:nvPr/>
        </p:nvSpPr>
        <p:spPr>
          <a:xfrm>
            <a:off x="566928" y="2653080"/>
            <a:ext cx="7040880" cy="390000"/>
          </a:xfrm>
          <a:prstGeom prst="roundRect">
            <a:avLst>
              <a:gd name="adj" fmla="val 6000"/>
            </a:avLst>
          </a:prstGeom>
          <a:solidFill>
            <a:srgbClr val="232C57"/>
          </a:solidFill>
          <a:ln/>
        </p:spPr>
        <p:txBody>
          <a:bodyPr/>
          <a:lstStyle/>
          <a:p>
            <a:endParaRPr lang="en-GB"/>
          </a:p>
        </p:txBody>
      </p:sp>
      <p:sp>
        <p:nvSpPr>
          <p:cNvPr id="211" name="Shape 211"/>
          <p:cNvSpPr/>
          <p:nvPr/>
        </p:nvSpPr>
        <p:spPr>
          <a:xfrm>
            <a:off x="804672" y="2703080"/>
            <a:ext cx="54864" cy="290000"/>
          </a:xfrm>
          <a:prstGeom prst="rect">
            <a:avLst/>
          </a:prstGeom>
          <a:solidFill>
            <a:srgbClr val="88E3EB"/>
          </a:solidFill>
          <a:ln/>
        </p:spPr>
        <p:txBody>
          <a:bodyPr/>
          <a:lstStyle/>
          <a:p>
            <a:endParaRPr lang="en-GB"/>
          </a:p>
        </p:txBody>
      </p:sp>
      <p:sp>
        <p:nvSpPr>
          <p:cNvPr id="212" name="Text 212"/>
          <p:cNvSpPr/>
          <p:nvPr/>
        </p:nvSpPr>
        <p:spPr>
          <a:xfrm>
            <a:off x="996696" y="2653080"/>
            <a:ext cx="6461112" cy="390000"/>
          </a:xfrm>
          <a:prstGeom prst="rect">
            <a:avLst/>
          </a:prstGeom>
          <a:noFill/>
          <a:ln/>
        </p:spPr>
        <p:txBody>
          <a:bodyPr wrap="square" lIns="0" tIns="0" rIns="0" bIns="0" rtlCol="0" anchor="ctr"/>
          <a:lstStyle/>
          <a:p>
            <a:pPr marL="0" indent="0" algn="l">
              <a:lnSpc>
                <a:spcPts val="1250"/>
              </a:lnSpc>
              <a:buNone/>
            </a:pPr>
            <a:r>
              <a:rPr lang="en-US" sz="1050" b="1" dirty="0">
                <a:solidFill>
                  <a:srgbClr val="FFFFFF"/>
                </a:solidFill>
                <a:latin typeface="Calibri" pitchFamily="34" charset="0"/>
              </a:rPr>
              <a:t>No blockage factors  </a:t>
            </a:r>
            <a:r>
              <a:rPr lang="en-US" sz="1000" dirty="0">
                <a:solidFill>
                  <a:srgbClr val="C7CEE8"/>
                </a:solidFill>
                <a:latin typeface="Calibri" pitchFamily="34" charset="0"/>
              </a:rPr>
              <a:t>A size discount is prohibited under IFRS 13, though a large position may still trigger risk disclosures.</a:t>
            </a:r>
          </a:p>
        </p:txBody>
      </p:sp>
      <p:sp>
        <p:nvSpPr>
          <p:cNvPr id="213" name="Shape 213"/>
          <p:cNvSpPr/>
          <p:nvPr/>
        </p:nvSpPr>
        <p:spPr>
          <a:xfrm>
            <a:off x="566928" y="3088080"/>
            <a:ext cx="7040880" cy="390000"/>
          </a:xfrm>
          <a:prstGeom prst="roundRect">
            <a:avLst>
              <a:gd name="adj" fmla="val 6000"/>
            </a:avLst>
          </a:prstGeom>
          <a:solidFill>
            <a:srgbClr val="232C57"/>
          </a:solidFill>
          <a:ln/>
        </p:spPr>
        <p:txBody>
          <a:bodyPr/>
          <a:lstStyle/>
          <a:p>
            <a:endParaRPr lang="en-GB"/>
          </a:p>
        </p:txBody>
      </p:sp>
      <p:sp>
        <p:nvSpPr>
          <p:cNvPr id="214" name="Shape 214"/>
          <p:cNvSpPr/>
          <p:nvPr/>
        </p:nvSpPr>
        <p:spPr>
          <a:xfrm>
            <a:off x="804672" y="3138080"/>
            <a:ext cx="54864" cy="290000"/>
          </a:xfrm>
          <a:prstGeom prst="rect">
            <a:avLst/>
          </a:prstGeom>
          <a:solidFill>
            <a:srgbClr val="88E3EB"/>
          </a:solidFill>
          <a:ln/>
        </p:spPr>
        <p:txBody>
          <a:bodyPr/>
          <a:lstStyle/>
          <a:p>
            <a:endParaRPr lang="en-GB"/>
          </a:p>
        </p:txBody>
      </p:sp>
      <p:sp>
        <p:nvSpPr>
          <p:cNvPr id="215" name="Text 215"/>
          <p:cNvSpPr/>
          <p:nvPr/>
        </p:nvSpPr>
        <p:spPr>
          <a:xfrm>
            <a:off x="996696" y="3088080"/>
            <a:ext cx="6461112" cy="390000"/>
          </a:xfrm>
          <a:prstGeom prst="rect">
            <a:avLst/>
          </a:prstGeom>
          <a:noFill/>
          <a:ln/>
        </p:spPr>
        <p:txBody>
          <a:bodyPr wrap="square" lIns="0" tIns="0" rIns="0" bIns="0" rtlCol="0" anchor="ctr"/>
          <a:lstStyle/>
          <a:p>
            <a:pPr marL="0" indent="0" algn="l">
              <a:lnSpc>
                <a:spcPts val="1250"/>
              </a:lnSpc>
              <a:buNone/>
            </a:pPr>
            <a:r>
              <a:rPr lang="en-US" sz="1050" b="1" dirty="0">
                <a:solidFill>
                  <a:srgbClr val="FFFFFF"/>
                </a:solidFill>
                <a:latin typeface="Calibri" pitchFamily="34" charset="0"/>
              </a:rPr>
              <a:t>Impairment: unit of account  </a:t>
            </a:r>
            <a:r>
              <a:rPr lang="en-US" sz="1000" dirty="0">
                <a:solidFill>
                  <a:srgbClr val="C7CEE8"/>
                </a:solidFill>
                <a:latin typeface="Calibri" pitchFamily="34" charset="0"/>
              </a:rPr>
              <a:t>Under the cost model each unit stands alone; a loss on one asset cannot be netted against a gain on another.</a:t>
            </a:r>
          </a:p>
        </p:txBody>
      </p:sp>
      <p:sp>
        <p:nvSpPr>
          <p:cNvPr id="216" name="Shape 216"/>
          <p:cNvSpPr/>
          <p:nvPr/>
        </p:nvSpPr>
        <p:spPr>
          <a:xfrm>
            <a:off x="716928" y="3538080"/>
            <a:ext cx="6740880" cy="0"/>
          </a:xfrm>
          <a:prstGeom prst="line">
            <a:avLst/>
          </a:prstGeom>
          <a:noFill/>
          <a:ln w="6350">
            <a:solidFill>
              <a:srgbClr val="1E2A50"/>
            </a:solidFill>
            <a:prstDash val="solid"/>
          </a:ln>
        </p:spPr>
        <p:txBody>
          <a:bodyPr/>
          <a:lstStyle/>
          <a:p>
            <a:endParaRPr lang="en-GB"/>
          </a:p>
        </p:txBody>
      </p:sp>
      <p:sp>
        <p:nvSpPr>
          <p:cNvPr id="300" name="Shape 300"/>
          <p:cNvSpPr/>
          <p:nvPr/>
        </p:nvSpPr>
        <p:spPr>
          <a:xfrm>
            <a:off x="566928" y="3598080"/>
            <a:ext cx="7040880" cy="1600000"/>
          </a:xfrm>
          <a:prstGeom prst="roundRect">
            <a:avLst>
              <a:gd name="adj" fmla="val 4200"/>
            </a:avLst>
          </a:prstGeom>
          <a:solidFill>
            <a:srgbClr val="232C57"/>
          </a:solidFill>
          <a:ln/>
        </p:spPr>
        <p:txBody>
          <a:bodyPr/>
          <a:lstStyle/>
          <a:p>
            <a:endParaRPr lang="en-GB"/>
          </a:p>
        </p:txBody>
      </p:sp>
      <p:sp>
        <p:nvSpPr>
          <p:cNvPr id="301" name="Text 301"/>
          <p:cNvSpPr/>
          <p:nvPr/>
        </p:nvSpPr>
        <p:spPr>
          <a:xfrm>
            <a:off x="804672" y="3738080"/>
            <a:ext cx="6565392" cy="1320000"/>
          </a:xfrm>
          <a:prstGeom prst="rect">
            <a:avLst/>
          </a:prstGeom>
          <a:noFill/>
          <a:ln/>
        </p:spPr>
        <p:txBody>
          <a:bodyPr wrap="square" lIns="0" tIns="0" rIns="0" bIns="0" rtlCol="0" anchor="t"/>
          <a:lstStyle/>
          <a:p>
            <a:pPr marL="0" indent="0" algn="l">
              <a:lnSpc>
                <a:spcPts val="1600"/>
              </a:lnSpc>
              <a:spcAft>
                <a:spcPts val="700"/>
              </a:spcAft>
              <a:buNone/>
            </a:pPr>
            <a:r>
              <a:rPr lang="en-US" sz="1300" b="1" dirty="0">
                <a:solidFill>
                  <a:srgbClr val="88E3EB"/>
                </a:solidFill>
                <a:latin typeface="Calibri" pitchFamily="34" charset="0"/>
              </a:rPr>
              <a:t>Digital Asset Type Considerations</a:t>
            </a:r>
          </a:p>
          <a:p>
            <a:pPr marL="228600" indent="-228600" algn="l">
              <a:lnSpc>
                <a:spcPts val="1300"/>
              </a:lnSpc>
              <a:spcAft>
                <a:spcPts val="500"/>
              </a:spcAft>
              <a:buFont typeface="Arial" panose="020B0604020202020204" pitchFamily="34" charset="0"/>
              <a:buChar char="•"/>
            </a:pPr>
            <a:r>
              <a:rPr lang="en-US" sz="1000" b="1" dirty="0">
                <a:solidFill>
                  <a:srgbClr val="FFFFFF"/>
                </a:solidFill>
                <a:latin typeface="Calibri" pitchFamily="34" charset="0"/>
              </a:rPr>
              <a:t>NFTs &amp; tokenised RWAs  </a:t>
            </a:r>
            <a:r>
              <a:rPr lang="en-US" sz="1000" dirty="0">
                <a:solidFill>
                  <a:srgbClr val="C7CEE8"/>
                </a:solidFill>
                <a:latin typeface="Calibri" pitchFamily="34" charset="0"/>
              </a:rPr>
              <a:t>Often no active market for the specific token; valuation drops to Level 2/3, model-based or bespoke.</a:t>
            </a:r>
          </a:p>
          <a:p>
            <a:pPr marL="228600" indent="-228600" algn="l">
              <a:lnSpc>
                <a:spcPts val="1300"/>
              </a:lnSpc>
              <a:spcAft>
                <a:spcPts val="500"/>
              </a:spcAft>
              <a:buFont typeface="Arial" panose="020B0604020202020204" pitchFamily="34" charset="0"/>
              <a:buChar char="•"/>
            </a:pPr>
            <a:r>
              <a:rPr lang="en-US" sz="1000" b="1" dirty="0">
                <a:solidFill>
                  <a:srgbClr val="FFFFFF"/>
                </a:solidFill>
                <a:latin typeface="Calibri" pitchFamily="34" charset="0"/>
              </a:rPr>
              <a:t>Wrapped assets  </a:t>
            </a:r>
            <a:r>
              <a:rPr lang="en-US" sz="1000" dirty="0">
                <a:solidFill>
                  <a:srgbClr val="C7CEE8"/>
                </a:solidFill>
                <a:latin typeface="Calibri" pitchFamily="34" charset="0"/>
              </a:rPr>
              <a:t>Verify both the token and the underlying reserve backing it.</a:t>
            </a:r>
          </a:p>
          <a:p>
            <a:pPr marL="228600" indent="-228600" algn="l">
              <a:lnSpc>
                <a:spcPts val="1300"/>
              </a:lnSpc>
              <a:spcAft>
                <a:spcPts val="0"/>
              </a:spcAft>
              <a:buFont typeface="Arial" panose="020B0604020202020204" pitchFamily="34" charset="0"/>
              <a:buChar char="•"/>
            </a:pPr>
            <a:r>
              <a:rPr lang="en-US" sz="1000" b="1" dirty="0">
                <a:solidFill>
                  <a:srgbClr val="FFFFFF"/>
                </a:solidFill>
                <a:latin typeface="Calibri" pitchFamily="34" charset="0"/>
              </a:rPr>
              <a:t>Stablecoins ≠ their peg  </a:t>
            </a:r>
            <a:r>
              <a:rPr lang="en-US" sz="1000" dirty="0">
                <a:solidFill>
                  <a:srgbClr val="C7CEE8"/>
                </a:solidFill>
                <a:latin typeface="Calibri" pitchFamily="34" charset="0"/>
              </a:rPr>
              <a:t>Check the peg at the measurement date and the nature of backing: fiat reserve, overcollateralised, or algorithmic.</a:t>
            </a:r>
          </a:p>
        </p:txBody>
      </p:sp>
      <p:sp>
        <p:nvSpPr>
          <p:cNvPr id="302" name="Shape 302"/>
          <p:cNvSpPr/>
          <p:nvPr/>
        </p:nvSpPr>
        <p:spPr>
          <a:xfrm>
            <a:off x="566928" y="5348080"/>
            <a:ext cx="7040880" cy="560000"/>
          </a:xfrm>
          <a:prstGeom prst="roundRect">
            <a:avLst>
              <a:gd name="adj" fmla="val 8000"/>
            </a:avLst>
          </a:prstGeom>
          <a:solidFill>
            <a:srgbClr val="2C376A"/>
          </a:solidFill>
          <a:ln/>
        </p:spPr>
        <p:txBody>
          <a:bodyPr/>
          <a:lstStyle/>
          <a:p>
            <a:endParaRPr lang="en-GB"/>
          </a:p>
        </p:txBody>
      </p:sp>
      <p:sp>
        <p:nvSpPr>
          <p:cNvPr id="303" name="Text 303"/>
          <p:cNvSpPr/>
          <p:nvPr/>
        </p:nvSpPr>
        <p:spPr>
          <a:xfrm>
            <a:off x="804672" y="5348080"/>
            <a:ext cx="6565392" cy="560000"/>
          </a:xfrm>
          <a:prstGeom prst="rect">
            <a:avLst/>
          </a:prstGeom>
          <a:noFill/>
          <a:ln/>
        </p:spPr>
        <p:txBody>
          <a:bodyPr wrap="square" lIns="0" tIns="0" rIns="0" bIns="0" rtlCol="0" anchor="ctr"/>
          <a:lstStyle/>
          <a:p>
            <a:pPr marL="0" indent="0" algn="l">
              <a:lnSpc>
                <a:spcPts val="1500"/>
              </a:lnSpc>
              <a:buNone/>
            </a:pPr>
            <a:r>
              <a:rPr lang="en-US" sz="1150" b="1" dirty="0">
                <a:solidFill>
                  <a:srgbClr val="88E3EB"/>
                </a:solidFill>
                <a:latin typeface="Calibri" pitchFamily="34" charset="0"/>
              </a:rPr>
              <a:t>Engage a specialist early:  </a:t>
            </a:r>
            <a:r>
              <a:rPr lang="en-US" sz="1150" b="1" dirty="0">
                <a:solidFill>
                  <a:srgbClr val="FFFFFF"/>
                </a:solidFill>
                <a:latin typeface="Calibri" pitchFamily="34" charset="0"/>
              </a:rPr>
              <a:t>Where illiquid exposure is material, a valuation specialist is typically engaged (ISA 540 and 620).</a:t>
            </a:r>
          </a:p>
        </p:txBody>
      </p:sp>
      <p:sp>
        <p:nvSpPr>
          <p:cNvPr id="22" name="Shape 19"/>
          <p:cNvSpPr/>
          <p:nvPr/>
        </p:nvSpPr>
        <p:spPr>
          <a:xfrm>
            <a:off x="7635240" y="1783080"/>
            <a:ext cx="3977640" cy="3291840"/>
          </a:xfrm>
          <a:prstGeom prst="roundRect">
            <a:avLst>
              <a:gd name="adj" fmla="val 1667"/>
            </a:avLst>
          </a:prstGeom>
          <a:solidFill>
            <a:srgbClr val="141634"/>
          </a:solidFill>
          <a:ln w="15875">
            <a:solidFill>
              <a:srgbClr val="88E3EB"/>
            </a:solidFill>
            <a:prstDash val="solid"/>
          </a:ln>
        </p:spPr>
        <p:txBody>
          <a:bodyPr/>
          <a:lstStyle/>
          <a:p>
            <a:endParaRPr lang="en-GB"/>
          </a:p>
        </p:txBody>
      </p:sp>
      <p:sp>
        <p:nvSpPr>
          <p:cNvPr id="23" name="Text 20"/>
          <p:cNvSpPr/>
          <p:nvPr/>
        </p:nvSpPr>
        <p:spPr>
          <a:xfrm>
            <a:off x="7854696" y="1911096"/>
            <a:ext cx="3575304" cy="237744"/>
          </a:xfrm>
          <a:prstGeom prst="rect">
            <a:avLst/>
          </a:prstGeom>
          <a:noFill/>
          <a:ln/>
        </p:spPr>
        <p:txBody>
          <a:bodyPr wrap="square" lIns="0" tIns="0" rIns="0" bIns="0" rtlCol="0" anchor="ctr"/>
          <a:lstStyle/>
          <a:p>
            <a:pPr marL="0" indent="0" algn="l">
              <a:buNone/>
            </a:pPr>
            <a:r>
              <a:rPr lang="en-US" sz="1100" dirty="0">
                <a:solidFill>
                  <a:srgbClr val="88E3EB"/>
                </a:solidFill>
                <a:latin typeface="Calibri" pitchFamily="34" charset="0"/>
                <a:ea typeface="Calibri" pitchFamily="34" charset="-122"/>
                <a:cs typeface="Calibri" pitchFamily="34" charset="-120"/>
              </a:rPr>
              <a:t>◆ </a:t>
            </a:r>
            <a:r>
              <a:rPr lang="en-US" sz="1150" b="1" kern="0" spc="200" dirty="0">
                <a:solidFill>
                  <a:srgbClr val="88E3EB"/>
                </a:solidFill>
                <a:latin typeface="Calibri" pitchFamily="34" charset="0"/>
                <a:ea typeface="Calibri" pitchFamily="34" charset="-122"/>
                <a:cs typeface="Calibri" pitchFamily="34" charset="-120"/>
              </a:rPr>
              <a:t>LIVE POLL 3</a:t>
            </a:r>
            <a:endParaRPr lang="en-US" sz="1100" dirty="0"/>
          </a:p>
        </p:txBody>
      </p:sp>
      <p:sp>
        <p:nvSpPr>
          <p:cNvPr id="24" name="Text 21"/>
          <p:cNvSpPr/>
          <p:nvPr/>
        </p:nvSpPr>
        <p:spPr>
          <a:xfrm>
            <a:off x="7854696" y="2185416"/>
            <a:ext cx="3538728" cy="502920"/>
          </a:xfrm>
          <a:prstGeom prst="rect">
            <a:avLst/>
          </a:prstGeom>
          <a:noFill/>
          <a:ln/>
        </p:spPr>
        <p:txBody>
          <a:bodyPr wrap="square" lIns="0" tIns="0" rIns="0" bIns="0" rtlCol="0" anchor="t"/>
          <a:lstStyle/>
          <a:p>
            <a:pPr marL="0" indent="0" algn="l">
              <a:lnSpc>
                <a:spcPts val="1600"/>
              </a:lnSpc>
              <a:buNone/>
            </a:pPr>
            <a:r>
              <a:rPr lang="en-US" sz="1300" b="1" dirty="0">
                <a:solidFill>
                  <a:srgbClr val="FFFFFF"/>
                </a:solidFill>
                <a:latin typeface="Calibri" pitchFamily="34" charset="0"/>
                <a:ea typeface="Calibri" pitchFamily="34" charset="-122"/>
                <a:cs typeface="Calibri" pitchFamily="34" charset="-120"/>
              </a:rPr>
              <a:t>Which best describes your holdings?</a:t>
            </a:r>
            <a:endParaRPr lang="en-US" sz="1300" dirty="0"/>
          </a:p>
        </p:txBody>
      </p:sp>
      <p:sp>
        <p:nvSpPr>
          <p:cNvPr id="25" name="Text 22"/>
          <p:cNvSpPr/>
          <p:nvPr/>
        </p:nvSpPr>
        <p:spPr>
          <a:xfrm>
            <a:off x="7854696" y="2715768"/>
            <a:ext cx="3538728" cy="2267712"/>
          </a:xfrm>
          <a:prstGeom prst="rect">
            <a:avLst/>
          </a:prstGeom>
          <a:noFill/>
          <a:ln/>
        </p:spPr>
        <p:txBody>
          <a:bodyPr wrap="square" lIns="0" tIns="0" rIns="0" bIns="0" rtlCol="0" anchor="t"/>
          <a:lstStyle/>
          <a:p>
            <a:pPr marL="0" indent="0" algn="l">
              <a:lnSpc>
                <a:spcPts val="1600"/>
              </a:lnSpc>
              <a:buNone/>
            </a:pPr>
            <a:r>
              <a:rPr lang="en-US" sz="1100" dirty="0">
                <a:solidFill>
                  <a:srgbClr val="C7CEE8"/>
                </a:solidFill>
                <a:latin typeface="Calibri" pitchFamily="34" charset="0"/>
                <a:ea typeface="Calibri" pitchFamily="34" charset="-122"/>
                <a:cs typeface="Calibri" pitchFamily="34" charset="-120"/>
              </a:rPr>
              <a:t>Mostly liquid majors (BTC / ETH / stablecoins)    ·    A mix    ·    Significant illiquid or tokenised assets    ·    NFTs</a:t>
            </a:r>
            <a:endParaRPr lang="en-US" sz="11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20">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Shape 2"/>
          <p:cNvSpPr/>
          <p:nvPr/>
        </p:nvSpPr>
        <p:spPr>
          <a:xfrm>
            <a:off x="566928" y="1481328"/>
            <a:ext cx="3108960" cy="0"/>
          </a:xfrm>
          <a:prstGeom prst="line">
            <a:avLst/>
          </a:prstGeom>
          <a:noFill/>
          <a:ln w="28575">
            <a:solidFill>
              <a:srgbClr val="88E3EB"/>
            </a:solidFill>
            <a:prstDash val="solid"/>
          </a:ln>
        </p:spPr>
        <p:txBody>
          <a:bodyPr/>
          <a:lstStyle/>
          <a:p>
            <a:endParaRPr lang="en-GB"/>
          </a:p>
        </p:txBody>
      </p:sp>
      <p:graphicFrame>
        <p:nvGraphicFramePr>
          <p:cNvPr id="21" name="Table 0"/>
          <p:cNvGraphicFramePr>
            <a:graphicFrameLocks noGrp="1"/>
          </p:cNvGraphicFramePr>
          <p:nvPr>
            <p:extLst>
              <p:ext uri="{D42A27DB-BD31-4B8C-83A1-F6EECF244321}">
                <p14:modId xmlns:p14="http://schemas.microsoft.com/office/powerpoint/2010/main" val="220889526"/>
              </p:ext>
            </p:extLst>
          </p:nvPr>
        </p:nvGraphicFramePr>
        <p:xfrm>
          <a:off x="566928" y="1874520"/>
          <a:ext cx="11055096" cy="3337560"/>
        </p:xfrm>
        <a:graphic>
          <a:graphicData uri="http://schemas.openxmlformats.org/drawingml/2006/table">
            <a:tbl>
              <a:tblPr/>
              <a:tblGrid>
                <a:gridCol w="1417320">
                  <a:extLst>
                    <a:ext uri="{9D8B030D-6E8A-4147-A177-3AD203B41FA5}">
                      <a16:colId xmlns:a16="http://schemas.microsoft.com/office/drawing/2014/main" val="20000"/>
                    </a:ext>
                  </a:extLst>
                </a:gridCol>
                <a:gridCol w="2468880">
                  <a:extLst>
                    <a:ext uri="{9D8B030D-6E8A-4147-A177-3AD203B41FA5}">
                      <a16:colId xmlns:a16="http://schemas.microsoft.com/office/drawing/2014/main" val="20001"/>
                    </a:ext>
                  </a:extLst>
                </a:gridCol>
                <a:gridCol w="3977640">
                  <a:extLst>
                    <a:ext uri="{9D8B030D-6E8A-4147-A177-3AD203B41FA5}">
                      <a16:colId xmlns:a16="http://schemas.microsoft.com/office/drawing/2014/main" val="20002"/>
                    </a:ext>
                  </a:extLst>
                </a:gridCol>
                <a:gridCol w="3191256">
                  <a:extLst>
                    <a:ext uri="{9D8B030D-6E8A-4147-A177-3AD203B41FA5}">
                      <a16:colId xmlns:a16="http://schemas.microsoft.com/office/drawing/2014/main" val="20003"/>
                    </a:ext>
                  </a:extLst>
                </a:gridCol>
              </a:tblGrid>
              <a:tr h="365760">
                <a:tc>
                  <a:txBody>
                    <a:bodyPr/>
                    <a:lstStyle/>
                    <a:p>
                      <a:pPr marL="0" indent="0" algn="l">
                        <a:buNone/>
                      </a:pPr>
                      <a:r>
                        <a:rPr lang="en-US" sz="1150" b="1" dirty="0">
                          <a:solidFill>
                            <a:srgbClr val="1A1C46"/>
                          </a:solidFill>
                          <a:latin typeface="Calibri" pitchFamily="34" charset="0"/>
                          <a:ea typeface="Calibri" pitchFamily="34" charset="-122"/>
                          <a:cs typeface="Calibri" pitchFamily="34" charset="-120"/>
                        </a:rPr>
                        <a:t>Framework</a:t>
                      </a:r>
                      <a:endParaRPr lang="en-US" sz="1150" dirty="0">
                        <a:latin typeface="Calibri" charset="0"/>
                        <a:ea typeface="Calibri" charset="0"/>
                        <a:cs typeface="Calibri" charset="0"/>
                      </a:endParaRPr>
                    </a:p>
                  </a:txBody>
                  <a:tcPr marL="76200" marR="76200" marT="50800" marB="50800" anchor="ctr">
                    <a:lnL w="25400" cap="flat" cmpd="sng" algn="ctr">
                      <a:solidFill>
                        <a:srgbClr val="1A1C46"/>
                      </a:solidFill>
                      <a:prstDash val="solid"/>
                      <a:round/>
                      <a:headEnd type="none" w="med" len="med"/>
                      <a:tailEnd type="none" w="med" len="med"/>
                    </a:lnL>
                    <a:lnR w="25400" cap="flat" cmpd="sng" algn="ctr">
                      <a:solidFill>
                        <a:srgbClr val="1A1C46"/>
                      </a:solidFill>
                      <a:prstDash val="solid"/>
                      <a:round/>
                      <a:headEnd type="none" w="med" len="med"/>
                      <a:tailEnd type="none" w="med" len="med"/>
                    </a:lnR>
                    <a:lnT w="25400" cap="flat" cmpd="sng" algn="ctr">
                      <a:solidFill>
                        <a:srgbClr val="1A1C46"/>
                      </a:solidFill>
                      <a:prstDash val="solid"/>
                      <a:round/>
                      <a:headEnd type="none" w="med" len="med"/>
                      <a:tailEnd type="none" w="med" len="med"/>
                    </a:lnT>
                    <a:lnB w="25400" cap="flat" cmpd="sng" algn="ctr">
                      <a:solidFill>
                        <a:srgbClr val="1A1C46"/>
                      </a:solidFill>
                      <a:prstDash val="solid"/>
                      <a:round/>
                      <a:headEnd type="none" w="med" len="med"/>
                      <a:tailEnd type="none" w="med" len="med"/>
                    </a:lnB>
                    <a:solidFill>
                      <a:srgbClr val="88E3EB"/>
                    </a:solidFill>
                  </a:tcPr>
                </a:tc>
                <a:tc>
                  <a:txBody>
                    <a:bodyPr/>
                    <a:lstStyle/>
                    <a:p>
                      <a:pPr marL="0" indent="0" algn="l">
                        <a:buNone/>
                      </a:pPr>
                      <a:r>
                        <a:rPr lang="en-US" sz="1150" b="1" dirty="0">
                          <a:solidFill>
                            <a:srgbClr val="1A1C46"/>
                          </a:solidFill>
                          <a:latin typeface="Calibri" pitchFamily="34" charset="0"/>
                          <a:ea typeface="Calibri" pitchFamily="34" charset="-122"/>
                          <a:cs typeface="Calibri" pitchFamily="34" charset="-120"/>
                        </a:rPr>
                        <a:t>Default treatment</a:t>
                      </a:r>
                      <a:endParaRPr lang="en-US" sz="1150" dirty="0">
                        <a:latin typeface="Calibri" charset="0"/>
                        <a:ea typeface="Calibri" charset="0"/>
                        <a:cs typeface="Calibri" charset="0"/>
                      </a:endParaRPr>
                    </a:p>
                  </a:txBody>
                  <a:tcPr marL="76200" marR="76200" marT="50800" marB="50800" anchor="ctr">
                    <a:lnL w="25400" cap="flat" cmpd="sng" algn="ctr">
                      <a:solidFill>
                        <a:srgbClr val="1A1C46"/>
                      </a:solidFill>
                      <a:prstDash val="solid"/>
                      <a:round/>
                      <a:headEnd type="none" w="med" len="med"/>
                      <a:tailEnd type="none" w="med" len="med"/>
                    </a:lnL>
                    <a:lnR w="25400" cap="flat" cmpd="sng" algn="ctr">
                      <a:solidFill>
                        <a:srgbClr val="1A1C46"/>
                      </a:solidFill>
                      <a:prstDash val="solid"/>
                      <a:round/>
                      <a:headEnd type="none" w="med" len="med"/>
                      <a:tailEnd type="none" w="med" len="med"/>
                    </a:lnR>
                    <a:lnT w="25400" cap="flat" cmpd="sng" algn="ctr">
                      <a:solidFill>
                        <a:srgbClr val="1A1C46"/>
                      </a:solidFill>
                      <a:prstDash val="solid"/>
                      <a:round/>
                      <a:headEnd type="none" w="med" len="med"/>
                      <a:tailEnd type="none" w="med" len="med"/>
                    </a:lnT>
                    <a:lnB w="25400" cap="flat" cmpd="sng" algn="ctr">
                      <a:solidFill>
                        <a:srgbClr val="1A1C46"/>
                      </a:solidFill>
                      <a:prstDash val="solid"/>
                      <a:round/>
                      <a:headEnd type="none" w="med" len="med"/>
                      <a:tailEnd type="none" w="med" len="med"/>
                    </a:lnB>
                    <a:solidFill>
                      <a:srgbClr val="88E3EB"/>
                    </a:solidFill>
                  </a:tcPr>
                </a:tc>
                <a:tc>
                  <a:txBody>
                    <a:bodyPr/>
                    <a:lstStyle/>
                    <a:p>
                      <a:pPr marL="0" indent="0" algn="l">
                        <a:buNone/>
                      </a:pPr>
                      <a:r>
                        <a:rPr lang="en-US" sz="1150" b="1" dirty="0">
                          <a:solidFill>
                            <a:srgbClr val="1A1C46"/>
                          </a:solidFill>
                          <a:latin typeface="Calibri" pitchFamily="34" charset="0"/>
                          <a:ea typeface="Calibri" pitchFamily="34" charset="-122"/>
                          <a:cs typeface="Calibri" pitchFamily="34" charset="-120"/>
                        </a:rPr>
                        <a:t>Measurement</a:t>
                      </a:r>
                      <a:endParaRPr lang="en-US" sz="1150" dirty="0">
                        <a:latin typeface="Calibri" charset="0"/>
                        <a:ea typeface="Calibri" charset="0"/>
                        <a:cs typeface="Calibri" charset="0"/>
                      </a:endParaRPr>
                    </a:p>
                  </a:txBody>
                  <a:tcPr marL="76200" marR="76200" marT="50800" marB="50800" anchor="ctr">
                    <a:lnL w="25400" cap="flat" cmpd="sng" algn="ctr">
                      <a:solidFill>
                        <a:srgbClr val="1A1C46"/>
                      </a:solidFill>
                      <a:prstDash val="solid"/>
                      <a:round/>
                      <a:headEnd type="none" w="med" len="med"/>
                      <a:tailEnd type="none" w="med" len="med"/>
                    </a:lnL>
                    <a:lnR w="25400" cap="flat" cmpd="sng" algn="ctr">
                      <a:solidFill>
                        <a:srgbClr val="1A1C46"/>
                      </a:solidFill>
                      <a:prstDash val="solid"/>
                      <a:round/>
                      <a:headEnd type="none" w="med" len="med"/>
                      <a:tailEnd type="none" w="med" len="med"/>
                    </a:lnR>
                    <a:lnT w="25400" cap="flat" cmpd="sng" algn="ctr">
                      <a:solidFill>
                        <a:srgbClr val="1A1C46"/>
                      </a:solidFill>
                      <a:prstDash val="solid"/>
                      <a:round/>
                      <a:headEnd type="none" w="med" len="med"/>
                      <a:tailEnd type="none" w="med" len="med"/>
                    </a:lnT>
                    <a:lnB w="25400" cap="flat" cmpd="sng" algn="ctr">
                      <a:solidFill>
                        <a:srgbClr val="1A1C46"/>
                      </a:solidFill>
                      <a:prstDash val="solid"/>
                      <a:round/>
                      <a:headEnd type="none" w="med" len="med"/>
                      <a:tailEnd type="none" w="med" len="med"/>
                    </a:lnB>
                    <a:solidFill>
                      <a:srgbClr val="88E3EB"/>
                    </a:solidFill>
                  </a:tcPr>
                </a:tc>
                <a:tc>
                  <a:txBody>
                    <a:bodyPr/>
                    <a:lstStyle/>
                    <a:p>
                      <a:pPr marL="0" indent="0" algn="l">
                        <a:buNone/>
                      </a:pPr>
                      <a:r>
                        <a:rPr lang="en-US" sz="1150" b="1" dirty="0">
                          <a:solidFill>
                            <a:srgbClr val="1A1C46"/>
                          </a:solidFill>
                          <a:latin typeface="Calibri" pitchFamily="34" charset="0"/>
                          <a:ea typeface="Calibri" pitchFamily="34" charset="-122"/>
                          <a:cs typeface="Calibri" pitchFamily="34" charset="-120"/>
                        </a:rPr>
                        <a:t>Note</a:t>
                      </a:r>
                      <a:endParaRPr lang="en-US" sz="1150" dirty="0">
                        <a:latin typeface="Calibri" charset="0"/>
                        <a:ea typeface="Calibri" charset="0"/>
                        <a:cs typeface="Calibri" charset="0"/>
                      </a:endParaRPr>
                    </a:p>
                  </a:txBody>
                  <a:tcPr marL="76200" marR="76200" marT="50800" marB="50800" anchor="ctr">
                    <a:lnL w="25400" cap="flat" cmpd="sng" algn="ctr">
                      <a:solidFill>
                        <a:srgbClr val="1A1C46"/>
                      </a:solidFill>
                      <a:prstDash val="solid"/>
                      <a:round/>
                      <a:headEnd type="none" w="med" len="med"/>
                      <a:tailEnd type="none" w="med" len="med"/>
                    </a:lnL>
                    <a:lnR w="25400" cap="flat" cmpd="sng" algn="ctr">
                      <a:solidFill>
                        <a:srgbClr val="1A1C46"/>
                      </a:solidFill>
                      <a:prstDash val="solid"/>
                      <a:round/>
                      <a:headEnd type="none" w="med" len="med"/>
                      <a:tailEnd type="none" w="med" len="med"/>
                    </a:lnR>
                    <a:lnT w="25400" cap="flat" cmpd="sng" algn="ctr">
                      <a:solidFill>
                        <a:srgbClr val="1A1C46"/>
                      </a:solidFill>
                      <a:prstDash val="solid"/>
                      <a:round/>
                      <a:headEnd type="none" w="med" len="med"/>
                      <a:tailEnd type="none" w="med" len="med"/>
                    </a:lnT>
                    <a:lnB w="25400" cap="flat" cmpd="sng" algn="ctr">
                      <a:solidFill>
                        <a:srgbClr val="1A1C46"/>
                      </a:solidFill>
                      <a:prstDash val="solid"/>
                      <a:round/>
                      <a:headEnd type="none" w="med" len="med"/>
                      <a:tailEnd type="none" w="med" len="med"/>
                    </a:lnB>
                    <a:solidFill>
                      <a:srgbClr val="88E3EB"/>
                    </a:solidFill>
                  </a:tcPr>
                </a:tc>
                <a:extLst>
                  <a:ext uri="{0D108BD9-81ED-4DB2-BD59-A6C34878D82A}">
                    <a16:rowId xmlns:a16="http://schemas.microsoft.com/office/drawing/2014/main" val="10000"/>
                  </a:ext>
                </a:extLst>
              </a:tr>
              <a:tr h="1234440">
                <a:tc>
                  <a:txBody>
                    <a:bodyPr/>
                    <a:lstStyle/>
                    <a:p>
                      <a:pPr marL="0" indent="0" algn="l">
                        <a:buNone/>
                      </a:pPr>
                      <a:r>
                        <a:rPr lang="en-US" sz="1150" b="1" dirty="0">
                          <a:solidFill>
                            <a:srgbClr val="88E3EB"/>
                          </a:solidFill>
                          <a:latin typeface="Calibri" pitchFamily="34" charset="0"/>
                          <a:ea typeface="Calibri" pitchFamily="34" charset="-122"/>
                          <a:cs typeface="Calibri" pitchFamily="34" charset="-120"/>
                        </a:rPr>
                        <a:t>IFRS</a:t>
                      </a:r>
                      <a:endParaRPr lang="en-US" sz="1150" dirty="0">
                        <a:latin typeface="Calibri" charset="0"/>
                        <a:ea typeface="Calibri" charset="0"/>
                        <a:cs typeface="Calibri" charset="0"/>
                      </a:endParaRPr>
                    </a:p>
                  </a:txBody>
                  <a:tcPr marL="76200" marR="76200" marT="50800" marB="50800">
                    <a:lnL w="25400" cap="flat" cmpd="sng" algn="ctr">
                      <a:solidFill>
                        <a:srgbClr val="1A1C46"/>
                      </a:solidFill>
                      <a:prstDash val="solid"/>
                      <a:round/>
                      <a:headEnd type="none" w="med" len="med"/>
                      <a:tailEnd type="none" w="med" len="med"/>
                    </a:lnL>
                    <a:lnR w="25400" cap="flat" cmpd="sng" algn="ctr">
                      <a:solidFill>
                        <a:srgbClr val="1A1C46"/>
                      </a:solidFill>
                      <a:prstDash val="solid"/>
                      <a:round/>
                      <a:headEnd type="none" w="med" len="med"/>
                      <a:tailEnd type="none" w="med" len="med"/>
                    </a:lnR>
                    <a:lnT w="25400" cap="flat" cmpd="sng" algn="ctr">
                      <a:solidFill>
                        <a:srgbClr val="1A1C46"/>
                      </a:solidFill>
                      <a:prstDash val="solid"/>
                      <a:round/>
                      <a:headEnd type="none" w="med" len="med"/>
                      <a:tailEnd type="none" w="med" len="med"/>
                    </a:lnT>
                    <a:lnB w="25400" cap="flat" cmpd="sng" algn="ctr">
                      <a:solidFill>
                        <a:srgbClr val="1A1C46"/>
                      </a:solidFill>
                      <a:prstDash val="solid"/>
                      <a:round/>
                      <a:headEnd type="none" w="med" len="med"/>
                      <a:tailEnd type="none" w="med" len="med"/>
                    </a:lnB>
                    <a:solidFill>
                      <a:srgbClr val="232C57"/>
                    </a:solidFill>
                  </a:tcPr>
                </a:tc>
                <a:tc>
                  <a:txBody>
                    <a:bodyPr/>
                    <a:lstStyle/>
                    <a:p>
                      <a:pPr marL="0" indent="0" algn="l">
                        <a:buNone/>
                      </a:pPr>
                      <a:r>
                        <a:rPr lang="en-US" sz="1150" dirty="0">
                          <a:solidFill>
                            <a:srgbClr val="C7CEE8"/>
                          </a:solidFill>
                          <a:latin typeface="Calibri" pitchFamily="34" charset="0"/>
                          <a:ea typeface="Calibri" pitchFamily="34" charset="-122"/>
                          <a:cs typeface="Calibri" pitchFamily="34" charset="-120"/>
                        </a:rPr>
                        <a:t>No dedicated standard; by analogy</a:t>
                      </a:r>
                      <a:endParaRPr lang="en-US" sz="1150" dirty="0">
                        <a:latin typeface="Calibri" charset="0"/>
                        <a:ea typeface="Calibri" charset="0"/>
                        <a:cs typeface="Calibri" charset="0"/>
                      </a:endParaRPr>
                    </a:p>
                  </a:txBody>
                  <a:tcPr marL="76200" marR="76200" marT="50800" marB="50800">
                    <a:lnL w="25400" cap="flat" cmpd="sng" algn="ctr">
                      <a:solidFill>
                        <a:srgbClr val="1A1C46"/>
                      </a:solidFill>
                      <a:prstDash val="solid"/>
                      <a:round/>
                      <a:headEnd type="none" w="med" len="med"/>
                      <a:tailEnd type="none" w="med" len="med"/>
                    </a:lnL>
                    <a:lnR w="25400" cap="flat" cmpd="sng" algn="ctr">
                      <a:solidFill>
                        <a:srgbClr val="1A1C46"/>
                      </a:solidFill>
                      <a:prstDash val="solid"/>
                      <a:round/>
                      <a:headEnd type="none" w="med" len="med"/>
                      <a:tailEnd type="none" w="med" len="med"/>
                    </a:lnR>
                    <a:lnT w="25400" cap="flat" cmpd="sng" algn="ctr">
                      <a:solidFill>
                        <a:srgbClr val="1A1C46"/>
                      </a:solidFill>
                      <a:prstDash val="solid"/>
                      <a:round/>
                      <a:headEnd type="none" w="med" len="med"/>
                      <a:tailEnd type="none" w="med" len="med"/>
                    </a:lnT>
                    <a:lnB w="25400" cap="flat" cmpd="sng" algn="ctr">
                      <a:solidFill>
                        <a:srgbClr val="1A1C46"/>
                      </a:solidFill>
                      <a:prstDash val="solid"/>
                      <a:round/>
                      <a:headEnd type="none" w="med" len="med"/>
                      <a:tailEnd type="none" w="med" len="med"/>
                    </a:lnB>
                    <a:solidFill>
                      <a:srgbClr val="232C57"/>
                    </a:solidFill>
                  </a:tcPr>
                </a:tc>
                <a:tc>
                  <a:txBody>
                    <a:bodyPr/>
                    <a:lstStyle/>
                    <a:p>
                      <a:pPr marL="0" indent="0" algn="l">
                        <a:buNone/>
                      </a:pPr>
                      <a:r>
                        <a:rPr lang="en-US" sz="1150" dirty="0">
                          <a:solidFill>
                            <a:srgbClr val="C7CEE8"/>
                          </a:solidFill>
                          <a:latin typeface="Calibri" pitchFamily="34" charset="0"/>
                          <a:ea typeface="Calibri" pitchFamily="34" charset="-122"/>
                          <a:cs typeface="Calibri" pitchFamily="34" charset="-120"/>
                        </a:rPr>
                        <a:t>IAS 38 intangible (cost or revaluation) as default for investment holdings; IAS 2 with the broker-trader exemption when held for sale; IFRS 9 only where a contractual right to cash exists</a:t>
                      </a:r>
                      <a:endParaRPr lang="en-US" sz="1150" dirty="0">
                        <a:latin typeface="Calibri" charset="0"/>
                        <a:ea typeface="Calibri" charset="0"/>
                        <a:cs typeface="Calibri" charset="0"/>
                      </a:endParaRPr>
                    </a:p>
                  </a:txBody>
                  <a:tcPr marL="76200" marR="76200" marT="50800" marB="50800">
                    <a:lnL w="25400" cap="flat" cmpd="sng" algn="ctr">
                      <a:solidFill>
                        <a:srgbClr val="1A1C46"/>
                      </a:solidFill>
                      <a:prstDash val="solid"/>
                      <a:round/>
                      <a:headEnd type="none" w="med" len="med"/>
                      <a:tailEnd type="none" w="med" len="med"/>
                    </a:lnL>
                    <a:lnR w="25400" cap="flat" cmpd="sng" algn="ctr">
                      <a:solidFill>
                        <a:srgbClr val="1A1C46"/>
                      </a:solidFill>
                      <a:prstDash val="solid"/>
                      <a:round/>
                      <a:headEnd type="none" w="med" len="med"/>
                      <a:tailEnd type="none" w="med" len="med"/>
                    </a:lnR>
                    <a:lnT w="25400" cap="flat" cmpd="sng" algn="ctr">
                      <a:solidFill>
                        <a:srgbClr val="1A1C46"/>
                      </a:solidFill>
                      <a:prstDash val="solid"/>
                      <a:round/>
                      <a:headEnd type="none" w="med" len="med"/>
                      <a:tailEnd type="none" w="med" len="med"/>
                    </a:lnT>
                    <a:lnB w="25400" cap="flat" cmpd="sng" algn="ctr">
                      <a:solidFill>
                        <a:srgbClr val="1A1C46"/>
                      </a:solidFill>
                      <a:prstDash val="solid"/>
                      <a:round/>
                      <a:headEnd type="none" w="med" len="med"/>
                      <a:tailEnd type="none" w="med" len="med"/>
                    </a:lnB>
                    <a:solidFill>
                      <a:srgbClr val="232C57"/>
                    </a:solidFill>
                  </a:tcPr>
                </a:tc>
                <a:tc>
                  <a:txBody>
                    <a:bodyPr/>
                    <a:lstStyle/>
                    <a:p>
                      <a:pPr marL="0" indent="0" algn="l">
                        <a:buNone/>
                      </a:pPr>
                      <a:r>
                        <a:rPr lang="en-US" sz="1150" dirty="0">
                          <a:solidFill>
                            <a:srgbClr val="C7CEE8"/>
                          </a:solidFill>
                          <a:latin typeface="Calibri" pitchFamily="34" charset="0"/>
                          <a:ea typeface="Calibri" pitchFamily="34" charset="-122"/>
                          <a:cs typeface="Calibri" pitchFamily="34" charset="-120"/>
                        </a:rPr>
                        <a:t>Primary framework for most Jersey entities; IFRIC 2019 anchors the IAS 38 default; IFRS 13 governs fair value</a:t>
                      </a:r>
                      <a:endParaRPr lang="en-US" sz="1150" dirty="0">
                        <a:latin typeface="Calibri" charset="0"/>
                        <a:ea typeface="Calibri" charset="0"/>
                        <a:cs typeface="Calibri" charset="0"/>
                      </a:endParaRPr>
                    </a:p>
                  </a:txBody>
                  <a:tcPr marL="76200" marR="76200" marT="50800" marB="50800">
                    <a:lnL w="25400" cap="flat" cmpd="sng" algn="ctr">
                      <a:solidFill>
                        <a:srgbClr val="1A1C46"/>
                      </a:solidFill>
                      <a:prstDash val="solid"/>
                      <a:round/>
                      <a:headEnd type="none" w="med" len="med"/>
                      <a:tailEnd type="none" w="med" len="med"/>
                    </a:lnL>
                    <a:lnR w="25400" cap="flat" cmpd="sng" algn="ctr">
                      <a:solidFill>
                        <a:srgbClr val="1A1C46"/>
                      </a:solidFill>
                      <a:prstDash val="solid"/>
                      <a:round/>
                      <a:headEnd type="none" w="med" len="med"/>
                      <a:tailEnd type="none" w="med" len="med"/>
                    </a:lnR>
                    <a:lnT w="25400" cap="flat" cmpd="sng" algn="ctr">
                      <a:solidFill>
                        <a:srgbClr val="1A1C46"/>
                      </a:solidFill>
                      <a:prstDash val="solid"/>
                      <a:round/>
                      <a:headEnd type="none" w="med" len="med"/>
                      <a:tailEnd type="none" w="med" len="med"/>
                    </a:lnT>
                    <a:lnB w="25400" cap="flat" cmpd="sng" algn="ctr">
                      <a:solidFill>
                        <a:srgbClr val="1A1C46"/>
                      </a:solidFill>
                      <a:prstDash val="solid"/>
                      <a:round/>
                      <a:headEnd type="none" w="med" len="med"/>
                      <a:tailEnd type="none" w="med" len="med"/>
                    </a:lnB>
                    <a:solidFill>
                      <a:srgbClr val="232C57"/>
                    </a:solidFill>
                  </a:tcPr>
                </a:tc>
                <a:extLst>
                  <a:ext uri="{0D108BD9-81ED-4DB2-BD59-A6C34878D82A}">
                    <a16:rowId xmlns:a16="http://schemas.microsoft.com/office/drawing/2014/main" val="10001"/>
                  </a:ext>
                </a:extLst>
              </a:tr>
              <a:tr h="868680">
                <a:tc>
                  <a:txBody>
                    <a:bodyPr/>
                    <a:lstStyle/>
                    <a:p>
                      <a:pPr marL="0" indent="0" algn="l">
                        <a:buNone/>
                      </a:pPr>
                      <a:r>
                        <a:rPr lang="en-US" sz="1150" b="1" dirty="0">
                          <a:solidFill>
                            <a:srgbClr val="88E3EB"/>
                          </a:solidFill>
                          <a:latin typeface="Calibri" pitchFamily="34" charset="0"/>
                          <a:ea typeface="Calibri" pitchFamily="34" charset="-122"/>
                          <a:cs typeface="Calibri" pitchFamily="34" charset="-120"/>
                        </a:rPr>
                        <a:t>UK GAAP</a:t>
                      </a:r>
                      <a:endParaRPr lang="en-US" sz="1150" dirty="0">
                        <a:latin typeface="Calibri" charset="0"/>
                        <a:ea typeface="Calibri" charset="0"/>
                        <a:cs typeface="Calibri" charset="0"/>
                      </a:endParaRPr>
                    </a:p>
                  </a:txBody>
                  <a:tcPr marL="76200" marR="76200" marT="50800" marB="50800">
                    <a:lnL w="25400" cap="flat" cmpd="sng" algn="ctr">
                      <a:solidFill>
                        <a:srgbClr val="1A1C46"/>
                      </a:solidFill>
                      <a:prstDash val="solid"/>
                      <a:round/>
                      <a:headEnd type="none" w="med" len="med"/>
                      <a:tailEnd type="none" w="med" len="med"/>
                    </a:lnL>
                    <a:lnR w="25400" cap="flat" cmpd="sng" algn="ctr">
                      <a:solidFill>
                        <a:srgbClr val="1A1C46"/>
                      </a:solidFill>
                      <a:prstDash val="solid"/>
                      <a:round/>
                      <a:headEnd type="none" w="med" len="med"/>
                      <a:tailEnd type="none" w="med" len="med"/>
                    </a:lnR>
                    <a:lnT w="25400" cap="flat" cmpd="sng" algn="ctr">
                      <a:solidFill>
                        <a:srgbClr val="1A1C46"/>
                      </a:solidFill>
                      <a:prstDash val="solid"/>
                      <a:round/>
                      <a:headEnd type="none" w="med" len="med"/>
                      <a:tailEnd type="none" w="med" len="med"/>
                    </a:lnT>
                    <a:lnB w="25400" cap="flat" cmpd="sng" algn="ctr">
                      <a:solidFill>
                        <a:srgbClr val="1A1C46"/>
                      </a:solidFill>
                      <a:prstDash val="solid"/>
                      <a:round/>
                      <a:headEnd type="none" w="med" len="med"/>
                      <a:tailEnd type="none" w="med" len="med"/>
                    </a:lnB>
                    <a:solidFill>
                      <a:srgbClr val="1E2650"/>
                    </a:solidFill>
                  </a:tcPr>
                </a:tc>
                <a:tc>
                  <a:txBody>
                    <a:bodyPr/>
                    <a:lstStyle/>
                    <a:p>
                      <a:pPr marL="0" indent="0" algn="l">
                        <a:buNone/>
                      </a:pPr>
                      <a:r>
                        <a:rPr lang="en-US" sz="1150" dirty="0">
                          <a:solidFill>
                            <a:srgbClr val="C7CEE8"/>
                          </a:solidFill>
                          <a:latin typeface="Calibri" pitchFamily="34" charset="0"/>
                          <a:ea typeface="Calibri" pitchFamily="34" charset="-122"/>
                          <a:cs typeface="Calibri" pitchFamily="34" charset="-120"/>
                        </a:rPr>
                        <a:t>No specific guidance (common in Jersey)</a:t>
                      </a:r>
                      <a:endParaRPr lang="en-US" sz="1150" dirty="0">
                        <a:latin typeface="Calibri" charset="0"/>
                        <a:ea typeface="Calibri" charset="0"/>
                        <a:cs typeface="Calibri" charset="0"/>
                      </a:endParaRPr>
                    </a:p>
                  </a:txBody>
                  <a:tcPr marL="76200" marR="76200" marT="50800" marB="50800">
                    <a:lnL w="25400" cap="flat" cmpd="sng" algn="ctr">
                      <a:solidFill>
                        <a:srgbClr val="1A1C46"/>
                      </a:solidFill>
                      <a:prstDash val="solid"/>
                      <a:round/>
                      <a:headEnd type="none" w="med" len="med"/>
                      <a:tailEnd type="none" w="med" len="med"/>
                    </a:lnL>
                    <a:lnR w="25400" cap="flat" cmpd="sng" algn="ctr">
                      <a:solidFill>
                        <a:srgbClr val="1A1C46"/>
                      </a:solidFill>
                      <a:prstDash val="solid"/>
                      <a:round/>
                      <a:headEnd type="none" w="med" len="med"/>
                      <a:tailEnd type="none" w="med" len="med"/>
                    </a:lnR>
                    <a:lnT w="25400" cap="flat" cmpd="sng" algn="ctr">
                      <a:solidFill>
                        <a:srgbClr val="1A1C46"/>
                      </a:solidFill>
                      <a:prstDash val="solid"/>
                      <a:round/>
                      <a:headEnd type="none" w="med" len="med"/>
                      <a:tailEnd type="none" w="med" len="med"/>
                    </a:lnT>
                    <a:lnB w="25400" cap="flat" cmpd="sng" algn="ctr">
                      <a:solidFill>
                        <a:srgbClr val="1A1C46"/>
                      </a:solidFill>
                      <a:prstDash val="solid"/>
                      <a:round/>
                      <a:headEnd type="none" w="med" len="med"/>
                      <a:tailEnd type="none" w="med" len="med"/>
                    </a:lnB>
                    <a:solidFill>
                      <a:srgbClr val="1E2650"/>
                    </a:solidFill>
                  </a:tcPr>
                </a:tc>
                <a:tc>
                  <a:txBody>
                    <a:bodyPr/>
                    <a:lstStyle/>
                    <a:p>
                      <a:pPr marL="0" indent="0" algn="l">
                        <a:buNone/>
                      </a:pPr>
                      <a:r>
                        <a:rPr lang="en-US" sz="1150" dirty="0">
                          <a:solidFill>
                            <a:srgbClr val="C7CEE8"/>
                          </a:solidFill>
                          <a:latin typeface="Calibri" pitchFamily="34" charset="0"/>
                          <a:ea typeface="Calibri" pitchFamily="34" charset="-122"/>
                          <a:cs typeface="Calibri" pitchFamily="34" charset="-120"/>
                        </a:rPr>
                        <a:t>FRS 102 Section 18 intangible: cost less amortisation and impairment; revaluation needs an active market</a:t>
                      </a:r>
                      <a:endParaRPr lang="en-US" sz="1150" dirty="0">
                        <a:latin typeface="Calibri" charset="0"/>
                        <a:ea typeface="Calibri" charset="0"/>
                        <a:cs typeface="Calibri" charset="0"/>
                      </a:endParaRPr>
                    </a:p>
                  </a:txBody>
                  <a:tcPr marL="76200" marR="76200" marT="50800" marB="50800">
                    <a:lnL w="25400" cap="flat" cmpd="sng" algn="ctr">
                      <a:solidFill>
                        <a:srgbClr val="1A1C46"/>
                      </a:solidFill>
                      <a:prstDash val="solid"/>
                      <a:round/>
                      <a:headEnd type="none" w="med" len="med"/>
                      <a:tailEnd type="none" w="med" len="med"/>
                    </a:lnL>
                    <a:lnR w="25400" cap="flat" cmpd="sng" algn="ctr">
                      <a:solidFill>
                        <a:srgbClr val="1A1C46"/>
                      </a:solidFill>
                      <a:prstDash val="solid"/>
                      <a:round/>
                      <a:headEnd type="none" w="med" len="med"/>
                      <a:tailEnd type="none" w="med" len="med"/>
                    </a:lnR>
                    <a:lnT w="25400" cap="flat" cmpd="sng" algn="ctr">
                      <a:solidFill>
                        <a:srgbClr val="1A1C46"/>
                      </a:solidFill>
                      <a:prstDash val="solid"/>
                      <a:round/>
                      <a:headEnd type="none" w="med" len="med"/>
                      <a:tailEnd type="none" w="med" len="med"/>
                    </a:lnT>
                    <a:lnB w="25400" cap="flat" cmpd="sng" algn="ctr">
                      <a:solidFill>
                        <a:srgbClr val="1A1C46"/>
                      </a:solidFill>
                      <a:prstDash val="solid"/>
                      <a:round/>
                      <a:headEnd type="none" w="med" len="med"/>
                      <a:tailEnd type="none" w="med" len="med"/>
                    </a:lnB>
                    <a:solidFill>
                      <a:srgbClr val="1E2650"/>
                    </a:solidFill>
                  </a:tcPr>
                </a:tc>
                <a:tc>
                  <a:txBody>
                    <a:bodyPr/>
                    <a:lstStyle/>
                    <a:p>
                      <a:pPr marL="0" indent="0" algn="l">
                        <a:buNone/>
                      </a:pPr>
                      <a:r>
                        <a:rPr lang="en-US" sz="1150" dirty="0">
                          <a:solidFill>
                            <a:srgbClr val="C7CEE8"/>
                          </a:solidFill>
                          <a:latin typeface="Calibri" pitchFamily="34" charset="0"/>
                          <a:ea typeface="Calibri" pitchFamily="34" charset="-122"/>
                          <a:cs typeface="Calibri" pitchFamily="34" charset="-120"/>
                        </a:rPr>
                        <a:t>Common for Jersey private companies; impairment assessed under Section 27</a:t>
                      </a:r>
                      <a:endParaRPr lang="en-US" sz="1150" dirty="0">
                        <a:latin typeface="Calibri" charset="0"/>
                        <a:ea typeface="Calibri" charset="0"/>
                        <a:cs typeface="Calibri" charset="0"/>
                      </a:endParaRPr>
                    </a:p>
                  </a:txBody>
                  <a:tcPr marL="76200" marR="76200" marT="50800" marB="50800">
                    <a:lnL w="25400" cap="flat" cmpd="sng" algn="ctr">
                      <a:solidFill>
                        <a:srgbClr val="1A1C46"/>
                      </a:solidFill>
                      <a:prstDash val="solid"/>
                      <a:round/>
                      <a:headEnd type="none" w="med" len="med"/>
                      <a:tailEnd type="none" w="med" len="med"/>
                    </a:lnL>
                    <a:lnR w="25400" cap="flat" cmpd="sng" algn="ctr">
                      <a:solidFill>
                        <a:srgbClr val="1A1C46"/>
                      </a:solidFill>
                      <a:prstDash val="solid"/>
                      <a:round/>
                      <a:headEnd type="none" w="med" len="med"/>
                      <a:tailEnd type="none" w="med" len="med"/>
                    </a:lnR>
                    <a:lnT w="25400" cap="flat" cmpd="sng" algn="ctr">
                      <a:solidFill>
                        <a:srgbClr val="1A1C46"/>
                      </a:solidFill>
                      <a:prstDash val="solid"/>
                      <a:round/>
                      <a:headEnd type="none" w="med" len="med"/>
                      <a:tailEnd type="none" w="med" len="med"/>
                    </a:lnT>
                    <a:lnB w="25400" cap="flat" cmpd="sng" algn="ctr">
                      <a:solidFill>
                        <a:srgbClr val="1A1C46"/>
                      </a:solidFill>
                      <a:prstDash val="solid"/>
                      <a:round/>
                      <a:headEnd type="none" w="med" len="med"/>
                      <a:tailEnd type="none" w="med" len="med"/>
                    </a:lnB>
                    <a:solidFill>
                      <a:srgbClr val="1E2650"/>
                    </a:solidFill>
                  </a:tcPr>
                </a:tc>
                <a:extLst>
                  <a:ext uri="{0D108BD9-81ED-4DB2-BD59-A6C34878D82A}">
                    <a16:rowId xmlns:a16="http://schemas.microsoft.com/office/drawing/2014/main" val="10002"/>
                  </a:ext>
                </a:extLst>
              </a:tr>
              <a:tr h="868680">
                <a:tc>
                  <a:txBody>
                    <a:bodyPr/>
                    <a:lstStyle/>
                    <a:p>
                      <a:pPr marL="0" indent="0" algn="l">
                        <a:buNone/>
                      </a:pPr>
                      <a:r>
                        <a:rPr lang="en-US" sz="1150" b="1" dirty="0">
                          <a:solidFill>
                            <a:srgbClr val="88E3EB"/>
                          </a:solidFill>
                          <a:latin typeface="Calibri" pitchFamily="34" charset="0"/>
                          <a:ea typeface="Calibri" pitchFamily="34" charset="-122"/>
                          <a:cs typeface="Calibri" pitchFamily="34" charset="-120"/>
                        </a:rPr>
                        <a:t>US GAAP</a:t>
                      </a:r>
                      <a:endParaRPr lang="en-US" sz="1150" dirty="0">
                        <a:latin typeface="Calibri" charset="0"/>
                        <a:ea typeface="Calibri" charset="0"/>
                        <a:cs typeface="Calibri" charset="0"/>
                      </a:endParaRPr>
                    </a:p>
                  </a:txBody>
                  <a:tcPr marL="76200" marR="76200" marT="50800" marB="50800">
                    <a:lnL w="25400" cap="flat" cmpd="sng" algn="ctr">
                      <a:solidFill>
                        <a:srgbClr val="1A1C46"/>
                      </a:solidFill>
                      <a:prstDash val="solid"/>
                      <a:round/>
                      <a:headEnd type="none" w="med" len="med"/>
                      <a:tailEnd type="none" w="med" len="med"/>
                    </a:lnL>
                    <a:lnR w="25400" cap="flat" cmpd="sng" algn="ctr">
                      <a:solidFill>
                        <a:srgbClr val="1A1C46"/>
                      </a:solidFill>
                      <a:prstDash val="solid"/>
                      <a:round/>
                      <a:headEnd type="none" w="med" len="med"/>
                      <a:tailEnd type="none" w="med" len="med"/>
                    </a:lnR>
                    <a:lnT w="25400" cap="flat" cmpd="sng" algn="ctr">
                      <a:solidFill>
                        <a:srgbClr val="1A1C46"/>
                      </a:solidFill>
                      <a:prstDash val="solid"/>
                      <a:round/>
                      <a:headEnd type="none" w="med" len="med"/>
                      <a:tailEnd type="none" w="med" len="med"/>
                    </a:lnT>
                    <a:lnB w="25400" cap="flat" cmpd="sng" algn="ctr">
                      <a:solidFill>
                        <a:srgbClr val="1A1C46"/>
                      </a:solidFill>
                      <a:prstDash val="solid"/>
                      <a:round/>
                      <a:headEnd type="none" w="med" len="med"/>
                      <a:tailEnd type="none" w="med" len="med"/>
                    </a:lnB>
                    <a:solidFill>
                      <a:srgbClr val="232C57"/>
                    </a:solidFill>
                  </a:tcPr>
                </a:tc>
                <a:tc>
                  <a:txBody>
                    <a:bodyPr/>
                    <a:lstStyle/>
                    <a:p>
                      <a:pPr marL="0" indent="0" algn="l">
                        <a:buNone/>
                      </a:pPr>
                      <a:r>
                        <a:rPr lang="en-US" sz="1150" dirty="0">
                          <a:solidFill>
                            <a:srgbClr val="C7CEE8"/>
                          </a:solidFill>
                          <a:latin typeface="Calibri" pitchFamily="34" charset="0"/>
                          <a:ea typeface="Calibri" pitchFamily="34" charset="-122"/>
                          <a:cs typeface="Calibri" pitchFamily="34" charset="-120"/>
                        </a:rPr>
                        <a:t>Only if in a US-reporting group</a:t>
                      </a:r>
                      <a:endParaRPr lang="en-US" sz="1150" dirty="0">
                        <a:latin typeface="Calibri" charset="0"/>
                        <a:ea typeface="Calibri" charset="0"/>
                        <a:cs typeface="Calibri" charset="0"/>
                      </a:endParaRPr>
                    </a:p>
                  </a:txBody>
                  <a:tcPr marL="76200" marR="76200" marT="50800" marB="50800">
                    <a:lnL w="25400" cap="flat" cmpd="sng" algn="ctr">
                      <a:solidFill>
                        <a:srgbClr val="1A1C46"/>
                      </a:solidFill>
                      <a:prstDash val="solid"/>
                      <a:round/>
                      <a:headEnd type="none" w="med" len="med"/>
                      <a:tailEnd type="none" w="med" len="med"/>
                    </a:lnL>
                    <a:lnR w="25400" cap="flat" cmpd="sng" algn="ctr">
                      <a:solidFill>
                        <a:srgbClr val="1A1C46"/>
                      </a:solidFill>
                      <a:prstDash val="solid"/>
                      <a:round/>
                      <a:headEnd type="none" w="med" len="med"/>
                      <a:tailEnd type="none" w="med" len="med"/>
                    </a:lnR>
                    <a:lnT w="25400" cap="flat" cmpd="sng" algn="ctr">
                      <a:solidFill>
                        <a:srgbClr val="1A1C46"/>
                      </a:solidFill>
                      <a:prstDash val="solid"/>
                      <a:round/>
                      <a:headEnd type="none" w="med" len="med"/>
                      <a:tailEnd type="none" w="med" len="med"/>
                    </a:lnT>
                    <a:lnB w="25400" cap="flat" cmpd="sng" algn="ctr">
                      <a:solidFill>
                        <a:srgbClr val="1A1C46"/>
                      </a:solidFill>
                      <a:prstDash val="solid"/>
                      <a:round/>
                      <a:headEnd type="none" w="med" len="med"/>
                      <a:tailEnd type="none" w="med" len="med"/>
                    </a:lnB>
                    <a:solidFill>
                      <a:srgbClr val="232C57"/>
                    </a:solidFill>
                  </a:tcPr>
                </a:tc>
                <a:tc>
                  <a:txBody>
                    <a:bodyPr/>
                    <a:lstStyle/>
                    <a:p>
                      <a:pPr marL="0" indent="0" algn="l">
                        <a:buNone/>
                      </a:pPr>
                      <a:r>
                        <a:rPr lang="en-US" sz="1150" dirty="0">
                          <a:solidFill>
                            <a:srgbClr val="C7CEE8"/>
                          </a:solidFill>
                          <a:latin typeface="Calibri" pitchFamily="34" charset="0"/>
                          <a:ea typeface="Calibri" pitchFamily="34" charset="-122"/>
                          <a:cs typeface="Calibri" pitchFamily="34" charset="-120"/>
                        </a:rPr>
                        <a:t>ASU 2023-08 / ASC 350-60: in-scope crypto at fair value through net income each period</a:t>
                      </a:r>
                      <a:endParaRPr lang="en-US" sz="1150" dirty="0">
                        <a:latin typeface="Calibri" charset="0"/>
                        <a:ea typeface="Calibri" charset="0"/>
                        <a:cs typeface="Calibri" charset="0"/>
                      </a:endParaRPr>
                    </a:p>
                  </a:txBody>
                  <a:tcPr marL="76200" marR="76200" marT="50800" marB="50800">
                    <a:lnL w="25400" cap="flat" cmpd="sng" algn="ctr">
                      <a:solidFill>
                        <a:srgbClr val="1A1C46"/>
                      </a:solidFill>
                      <a:prstDash val="solid"/>
                      <a:round/>
                      <a:headEnd type="none" w="med" len="med"/>
                      <a:tailEnd type="none" w="med" len="med"/>
                    </a:lnL>
                    <a:lnR w="25400" cap="flat" cmpd="sng" algn="ctr">
                      <a:solidFill>
                        <a:srgbClr val="1A1C46"/>
                      </a:solidFill>
                      <a:prstDash val="solid"/>
                      <a:round/>
                      <a:headEnd type="none" w="med" len="med"/>
                      <a:tailEnd type="none" w="med" len="med"/>
                    </a:lnR>
                    <a:lnT w="25400" cap="flat" cmpd="sng" algn="ctr">
                      <a:solidFill>
                        <a:srgbClr val="1A1C46"/>
                      </a:solidFill>
                      <a:prstDash val="solid"/>
                      <a:round/>
                      <a:headEnd type="none" w="med" len="med"/>
                      <a:tailEnd type="none" w="med" len="med"/>
                    </a:lnT>
                    <a:lnB w="25400" cap="flat" cmpd="sng" algn="ctr">
                      <a:solidFill>
                        <a:srgbClr val="1A1C46"/>
                      </a:solidFill>
                      <a:prstDash val="solid"/>
                      <a:round/>
                      <a:headEnd type="none" w="med" len="med"/>
                      <a:tailEnd type="none" w="med" len="med"/>
                    </a:lnB>
                    <a:solidFill>
                      <a:srgbClr val="232C57"/>
                    </a:solidFill>
                  </a:tcPr>
                </a:tc>
                <a:tc>
                  <a:txBody>
                    <a:bodyPr/>
                    <a:lstStyle/>
                    <a:p>
                      <a:pPr marL="0" indent="0" algn="l">
                        <a:buNone/>
                      </a:pPr>
                      <a:r>
                        <a:rPr lang="en-US" sz="1150" dirty="0">
                          <a:solidFill>
                            <a:srgbClr val="C7CEE8"/>
                          </a:solidFill>
                          <a:latin typeface="Calibri" pitchFamily="34" charset="0"/>
                          <a:ea typeface="Calibri" pitchFamily="34" charset="-122"/>
                          <a:cs typeface="Calibri" pitchFamily="34" charset="-120"/>
                        </a:rPr>
                        <a:t>Relevant only where reporting into a US parent; excludes wrapped tokens and NFTs</a:t>
                      </a:r>
                      <a:endParaRPr lang="en-US" sz="1150" dirty="0">
                        <a:latin typeface="Calibri" charset="0"/>
                        <a:ea typeface="Calibri" charset="0"/>
                        <a:cs typeface="Calibri" charset="0"/>
                      </a:endParaRPr>
                    </a:p>
                  </a:txBody>
                  <a:tcPr marL="76200" marR="76200" marT="50800" marB="50800">
                    <a:lnL w="25400" cap="flat" cmpd="sng" algn="ctr">
                      <a:solidFill>
                        <a:srgbClr val="1A1C46"/>
                      </a:solidFill>
                      <a:prstDash val="solid"/>
                      <a:round/>
                      <a:headEnd type="none" w="med" len="med"/>
                      <a:tailEnd type="none" w="med" len="med"/>
                    </a:lnL>
                    <a:lnR w="25400" cap="flat" cmpd="sng" algn="ctr">
                      <a:solidFill>
                        <a:srgbClr val="1A1C46"/>
                      </a:solidFill>
                      <a:prstDash val="solid"/>
                      <a:round/>
                      <a:headEnd type="none" w="med" len="med"/>
                      <a:tailEnd type="none" w="med" len="med"/>
                    </a:lnR>
                    <a:lnT w="25400" cap="flat" cmpd="sng" algn="ctr">
                      <a:solidFill>
                        <a:srgbClr val="1A1C46"/>
                      </a:solidFill>
                      <a:prstDash val="solid"/>
                      <a:round/>
                      <a:headEnd type="none" w="med" len="med"/>
                      <a:tailEnd type="none" w="med" len="med"/>
                    </a:lnT>
                    <a:lnB w="25400" cap="flat" cmpd="sng" algn="ctr">
                      <a:solidFill>
                        <a:srgbClr val="1A1C46"/>
                      </a:solidFill>
                      <a:prstDash val="solid"/>
                      <a:round/>
                      <a:headEnd type="none" w="med" len="med"/>
                      <a:tailEnd type="none" w="med" len="med"/>
                    </a:lnB>
                    <a:solidFill>
                      <a:srgbClr val="232C57"/>
                    </a:solidFill>
                  </a:tcPr>
                </a:tc>
                <a:extLst>
                  <a:ext uri="{0D108BD9-81ED-4DB2-BD59-A6C34878D82A}">
                    <a16:rowId xmlns:a16="http://schemas.microsoft.com/office/drawing/2014/main" val="10003"/>
                  </a:ext>
                </a:extLst>
              </a:tr>
            </a:tbl>
          </a:graphicData>
        </a:graphic>
      </p:graphicFrame>
      <p:sp>
        <p:nvSpPr>
          <p:cNvPr id="6" name="Text 6"/>
          <p:cNvSpPr/>
          <p:nvPr/>
        </p:nvSpPr>
        <p:spPr>
          <a:xfrm>
            <a:off x="566928" y="402336"/>
            <a:ext cx="9509760" cy="274320"/>
          </a:xfrm>
          <a:prstGeom prst="rect">
            <a:avLst/>
          </a:prstGeom>
          <a:noFill/>
          <a:ln/>
        </p:spPr>
        <p:txBody>
          <a:bodyPr wrap="square" lIns="0" tIns="0" rIns="0" bIns="0" rtlCol="0" anchor="t"/>
          <a:lstStyle/>
          <a:p>
            <a:pPr marL="0" indent="0" algn="l">
              <a:buNone/>
            </a:pPr>
            <a:r>
              <a:rPr lang="en-US" sz="1250" b="1" kern="0" spc="200" dirty="0">
                <a:solidFill>
                  <a:srgbClr val="88E3EB"/>
                </a:solidFill>
                <a:latin typeface="Calibri" pitchFamily="34" charset="0"/>
                <a:ea typeface="Calibri" pitchFamily="34" charset="-122"/>
                <a:cs typeface="Calibri" pitchFamily="34" charset="-120"/>
              </a:rPr>
              <a:t>ACCOUNTING CONSIDERATIONS</a:t>
            </a:r>
          </a:p>
        </p:txBody>
      </p:sp>
      <p:sp>
        <p:nvSpPr>
          <p:cNvPr id="1006" name="Text 1006"/>
          <p:cNvSpPr/>
          <p:nvPr/>
        </p:nvSpPr>
        <p:spPr>
          <a:xfrm>
            <a:off x="566928" y="676656"/>
            <a:ext cx="9509760" cy="777240"/>
          </a:xfrm>
          <a:prstGeom prst="rect">
            <a:avLst/>
          </a:prstGeom>
          <a:noFill/>
          <a:ln/>
        </p:spPr>
        <p:txBody>
          <a:bodyPr wrap="square" lIns="0" tIns="0" rIns="0" bIns="0" rtlCol="0" anchor="t"/>
          <a:lstStyle/>
          <a:p>
            <a:pPr marL="0" indent="0" algn="l">
              <a:lnSpc>
                <a:spcPts val="3200"/>
              </a:lnSpc>
              <a:buNone/>
            </a:pPr>
            <a:r>
              <a:rPr lang="en-US" sz="2900" b="1" dirty="0">
                <a:solidFill>
                  <a:srgbClr val="FFFFFF"/>
                </a:solidFill>
                <a:latin typeface="Calibri" pitchFamily="34" charset="0"/>
                <a:ea typeface="Calibri" pitchFamily="34" charset="-122"/>
                <a:cs typeface="Calibri" pitchFamily="34" charset="-120"/>
              </a:rPr>
              <a:t>There is guidance but still evolving</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27">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 0"/>
          <p:cNvSpPr/>
          <p:nvPr/>
        </p:nvSpPr>
        <p:spPr>
          <a:xfrm>
            <a:off x="566928" y="2286000"/>
            <a:ext cx="10058400" cy="914400"/>
          </a:xfrm>
          <a:prstGeom prst="rect">
            <a:avLst/>
          </a:prstGeom>
          <a:noFill/>
          <a:ln/>
        </p:spPr>
        <p:txBody>
          <a:bodyPr wrap="square" rtlCol="0" anchor="ctr"/>
          <a:lstStyle/>
          <a:p>
            <a:pPr marL="0" indent="0" algn="l">
              <a:buNone/>
            </a:pPr>
            <a:r>
              <a:rPr lang="en-US" sz="5400" b="1" dirty="0">
                <a:solidFill>
                  <a:srgbClr val="FFFFFF"/>
                </a:solidFill>
                <a:latin typeface="Calibri" pitchFamily="34" charset="0"/>
                <a:ea typeface="Calibri" pitchFamily="34" charset="-122"/>
                <a:cs typeface="Calibri" pitchFamily="34" charset="-120"/>
              </a:rPr>
              <a:t>Questions?</a:t>
            </a:r>
            <a:endParaRPr lang="en-US" sz="5400" dirty="0"/>
          </a:p>
        </p:txBody>
      </p:sp>
      <p:sp>
        <p:nvSpPr>
          <p:cNvPr id="4" name="Shape 1"/>
          <p:cNvSpPr/>
          <p:nvPr/>
        </p:nvSpPr>
        <p:spPr>
          <a:xfrm>
            <a:off x="612648" y="3429000"/>
            <a:ext cx="3017520" cy="0"/>
          </a:xfrm>
          <a:prstGeom prst="line">
            <a:avLst/>
          </a:prstGeom>
          <a:noFill/>
          <a:ln w="31750">
            <a:solidFill>
              <a:srgbClr val="88E3EB"/>
            </a:solidFill>
            <a:prstDash val="solid"/>
          </a:ln>
        </p:spPr>
        <p:txBody>
          <a:bodyPr/>
          <a:lstStyle/>
          <a:p>
            <a:endParaRPr lang="en-GB"/>
          </a:p>
        </p:txBody>
      </p:sp>
      <p:sp>
        <p:nvSpPr>
          <p:cNvPr id="5" name="Text 2"/>
          <p:cNvSpPr/>
          <p:nvPr/>
        </p:nvSpPr>
        <p:spPr>
          <a:xfrm>
            <a:off x="612648" y="3657600"/>
            <a:ext cx="8686800" cy="457200"/>
          </a:xfrm>
          <a:prstGeom prst="rect">
            <a:avLst/>
          </a:prstGeom>
          <a:noFill/>
          <a:ln/>
        </p:spPr>
        <p:txBody>
          <a:bodyPr wrap="square" lIns="91440" tIns="45720" rIns="91440" bIns="45720" rtlCol="0" anchor="ctr"/>
          <a:lstStyle/>
          <a:p>
            <a:pPr marL="0" indent="0" algn="l">
              <a:buNone/>
            </a:pPr>
            <a:endParaRPr lang="en-US" sz="1600" i="1" dirty="0">
              <a:solidFill>
                <a:srgbClr val="C7CEE8"/>
              </a:solidFill>
              <a:ea typeface="Calibri"/>
              <a:cs typeface="Calibri"/>
            </a:endParaRPr>
          </a:p>
        </p:txBody>
      </p:sp>
      <p:sp>
        <p:nvSpPr>
          <p:cNvPr id="6" name="Text 3"/>
          <p:cNvSpPr/>
          <p:nvPr/>
        </p:nvSpPr>
        <p:spPr>
          <a:xfrm>
            <a:off x="612648" y="5212080"/>
            <a:ext cx="8229600" cy="365760"/>
          </a:xfrm>
          <a:prstGeom prst="rect">
            <a:avLst/>
          </a:prstGeom>
          <a:noFill/>
          <a:ln/>
        </p:spPr>
        <p:txBody>
          <a:bodyPr wrap="square" lIns="91440" tIns="45720" rIns="91440" bIns="45720" rtlCol="0" anchor="ctr"/>
          <a:lstStyle/>
          <a:p>
            <a:r>
              <a:rPr lang="en-US" sz="1400" b="1" dirty="0">
                <a:solidFill>
                  <a:srgbClr val="88E3EB"/>
                </a:solidFill>
                <a:latin typeface="Calibri"/>
                <a:ea typeface="Calibri"/>
                <a:cs typeface="Calibri"/>
              </a:rPr>
              <a:t>Contact:  </a:t>
            </a:r>
            <a:r>
              <a:rPr lang="en-US" sz="1400" dirty="0">
                <a:solidFill>
                  <a:srgbClr val="FFFFFF"/>
                </a:solidFill>
                <a:latin typeface="Calibri"/>
                <a:ea typeface="Calibri"/>
                <a:cs typeface="Calibri"/>
                <a:hlinkClick r:id="rId4"/>
              </a:rPr>
              <a:t>laeeqshabbir@ht.digital</a:t>
            </a:r>
            <a:r>
              <a:rPr lang="en-US" sz="1400" dirty="0">
                <a:solidFill>
                  <a:srgbClr val="FFFFFF"/>
                </a:solidFill>
                <a:latin typeface="Calibri"/>
                <a:ea typeface="Calibri"/>
                <a:cs typeface="Calibri"/>
              </a:rPr>
              <a:t> / </a:t>
            </a:r>
            <a:r>
              <a:rPr lang="en-US" sz="1400" dirty="0">
                <a:solidFill>
                  <a:srgbClr val="FFFFFF"/>
                </a:solidFill>
                <a:latin typeface="Calibri"/>
                <a:ea typeface="Calibri"/>
                <a:cs typeface="Calibri"/>
                <a:hlinkClick r:id="rId5"/>
              </a:rPr>
              <a:t>jonathanwade@ht.digital</a:t>
            </a:r>
            <a:r>
              <a:rPr lang="en-US" sz="1400" dirty="0">
                <a:solidFill>
                  <a:srgbClr val="FFFFFF"/>
                </a:solidFill>
                <a:latin typeface="Calibri"/>
                <a:ea typeface="Calibri"/>
                <a:cs typeface="Calibri"/>
              </a:rPr>
              <a:t> </a:t>
            </a:r>
            <a:endParaRPr lang="en-US" sz="1400" dirty="0" err="1">
              <a:latin typeface="Calibri"/>
              <a:ea typeface="Calibri"/>
              <a:cs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6E048-6010-710F-ED60-4770BAAD461A}"/>
            </a:ext>
          </a:extLst>
        </p:cNvPr>
        <p:cNvGrpSpPr/>
        <p:nvPr/>
      </p:nvGrpSpPr>
      <p:grpSpPr>
        <a:xfrm>
          <a:off x="0" y="0"/>
          <a:ext cx="0" cy="0"/>
          <a:chOff x="0" y="0"/>
          <a:chExt cx="0" cy="0"/>
        </a:xfrm>
      </p:grpSpPr>
      <p:pic>
        <p:nvPicPr>
          <p:cNvPr id="2" name="Graphic 1">
            <a:extLst>
              <a:ext uri="{FF2B5EF4-FFF2-40B4-BE49-F238E27FC236}">
                <a16:creationId xmlns:a16="http://schemas.microsoft.com/office/drawing/2014/main" id="{40E54340-3E46-7FDC-2A6F-6D0E58639E5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flipH="1">
            <a:off x="0" y="2"/>
            <a:ext cx="12192000" cy="6857998"/>
          </a:xfrm>
          <a:prstGeom prst="rect">
            <a:avLst/>
          </a:prstGeom>
        </p:spPr>
      </p:pic>
      <p:pic>
        <p:nvPicPr>
          <p:cNvPr id="6" name="Graphic 5">
            <a:extLst>
              <a:ext uri="{FF2B5EF4-FFF2-40B4-BE49-F238E27FC236}">
                <a16:creationId xmlns:a16="http://schemas.microsoft.com/office/drawing/2014/main" id="{2CB9AF5E-9FB6-CB18-4F9D-FE0394B535E6}"/>
              </a:ext>
            </a:extLst>
          </p:cNvPr>
          <p:cNvPicPr>
            <a:picLocks noChangeAspect="1"/>
          </p:cNvPicPr>
          <p:nvPr/>
        </p:nvPicPr>
        <p:blipFill>
          <a:blip>
            <a:extLst>
              <a:ext uri="{96DAC541-7B7A-43D3-8B79-37D633B846F1}">
                <asvg:svgBlip xmlns:asvg="http://schemas.microsoft.com/office/drawing/2016/SVG/main" r:embed="rId3"/>
              </a:ext>
            </a:extLst>
          </a:blip>
          <a:srcRect r="64403"/>
          <a:stretch/>
        </p:blipFill>
        <p:spPr>
          <a:xfrm>
            <a:off x="5510729" y="1829692"/>
            <a:ext cx="1170536" cy="1162366"/>
          </a:xfrm>
          <a:prstGeom prst="rect">
            <a:avLst/>
          </a:prstGeom>
        </p:spPr>
      </p:pic>
      <p:sp>
        <p:nvSpPr>
          <p:cNvPr id="7" name="TextBox 6">
            <a:extLst>
              <a:ext uri="{FF2B5EF4-FFF2-40B4-BE49-F238E27FC236}">
                <a16:creationId xmlns:a16="http://schemas.microsoft.com/office/drawing/2014/main" id="{9E5FCDAD-A16C-7268-2F49-524F5668FD9F}"/>
              </a:ext>
            </a:extLst>
          </p:cNvPr>
          <p:cNvSpPr txBox="1"/>
          <p:nvPr/>
        </p:nvSpPr>
        <p:spPr>
          <a:xfrm>
            <a:off x="1845734" y="3363226"/>
            <a:ext cx="8500526" cy="646331"/>
          </a:xfrm>
          <a:prstGeom prst="rect">
            <a:avLst/>
          </a:prstGeom>
          <a:noFill/>
        </p:spPr>
        <p:txBody>
          <a:bodyPr wrap="square" rtlCol="0" anchor="b">
            <a:spAutoFit/>
          </a:bodyPr>
          <a:lstStyle/>
          <a:p>
            <a:pPr algn="ctr"/>
            <a:r>
              <a:rPr lang="en-US" sz="3600" dirty="0">
                <a:solidFill>
                  <a:srgbClr val="15123E"/>
                </a:solidFill>
                <a:latin typeface="Kallisto Medium" pitchFamily="2" charset="77"/>
              </a:rPr>
              <a:t>Escape the intangible</a:t>
            </a:r>
          </a:p>
        </p:txBody>
      </p:sp>
      <p:sp>
        <p:nvSpPr>
          <p:cNvPr id="3" name="TextBox 2">
            <a:hlinkClick r:id="rId4"/>
            <a:extLst>
              <a:ext uri="{FF2B5EF4-FFF2-40B4-BE49-F238E27FC236}">
                <a16:creationId xmlns:a16="http://schemas.microsoft.com/office/drawing/2014/main" id="{FA983C75-301B-A5E7-2549-D9952D6C67F1}"/>
              </a:ext>
            </a:extLst>
          </p:cNvPr>
          <p:cNvSpPr txBox="1"/>
          <p:nvPr/>
        </p:nvSpPr>
        <p:spPr>
          <a:xfrm>
            <a:off x="3563812" y="4511255"/>
            <a:ext cx="5064370" cy="369332"/>
          </a:xfrm>
          <a:prstGeom prst="rect">
            <a:avLst/>
          </a:prstGeom>
          <a:noFill/>
        </p:spPr>
        <p:txBody>
          <a:bodyPr wrap="square" rtlCol="0">
            <a:spAutoFit/>
          </a:bodyPr>
          <a:lstStyle/>
          <a:p>
            <a:pPr algn="ctr"/>
            <a:r>
              <a:rPr lang="en-US" dirty="0">
                <a:solidFill>
                  <a:srgbClr val="161A46"/>
                </a:solidFill>
                <a:latin typeface="Kallisto Medium" pitchFamily="2" charset="77"/>
                <a:hlinkClick r:id="rId4">
                  <a:extLst>
                    <a:ext uri="{A12FA001-AC4F-418D-AE19-62706E023703}">
                      <ahyp:hlinkClr xmlns:ahyp="http://schemas.microsoft.com/office/drawing/2018/hyperlinkcolor" val="tx"/>
                    </a:ext>
                  </a:extLst>
                </a:hlinkClick>
              </a:rPr>
              <a:t>ht.digital</a:t>
            </a:r>
            <a:endParaRPr lang="en-US" dirty="0">
              <a:solidFill>
                <a:srgbClr val="161A46"/>
              </a:solidFill>
              <a:latin typeface="Kallisto Medium" pitchFamily="2" charset="77"/>
            </a:endParaRPr>
          </a:p>
        </p:txBody>
      </p:sp>
    </p:spTree>
    <p:extLst>
      <p:ext uri="{BB962C8B-B14F-4D97-AF65-F5344CB8AC3E}">
        <p14:creationId xmlns:p14="http://schemas.microsoft.com/office/powerpoint/2010/main" val="5216050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A48D825F-5403-477B-9218-E15DFC082C3F}">
  <we:reference id="f5f369e5-aa35-49d7-ad7b-638152ddb008" version="1.0.0.1" store="EXCatalog" storeType="EXCatalog"/>
  <we:alternateReferences>
    <we:reference id="WA200010001" version="1.0.0.1" store="en-GB" storeType="OMEX"/>
  </we:alternateReferences>
  <we:properties>
    <we:property name="claude.fileId" value="&quot;eca117e5-9692-44de-952c-7a1e08f13b9e&quot;"/>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798</TotalTime>
  <Words>1802</Words>
  <Application>Microsoft Office PowerPoint</Application>
  <PresentationFormat>Widescreen</PresentationFormat>
  <Paragraphs>222</Paragraphs>
  <Slides>14</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Arial</vt:lpstr>
      <vt:lpstr>Calibri</vt:lpstr>
      <vt:lpstr>Kallisto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Nathan  De La Haye</cp:lastModifiedBy>
  <cp:revision>56</cp:revision>
  <dcterms:created xsi:type="dcterms:W3CDTF">2026-08-10T09:52:49Z</dcterms:created>
  <dcterms:modified xsi:type="dcterms:W3CDTF">2026-09-10T11:50:03Z</dcterms:modified>
</cp:coreProperties>
</file>